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8"/>
  </p:notesMasterIdLst>
  <p:handoutMasterIdLst>
    <p:handoutMasterId r:id="rId39"/>
  </p:handoutMasterIdLst>
  <p:sldIdLst>
    <p:sldId id="507" r:id="rId2"/>
    <p:sldId id="701" r:id="rId3"/>
    <p:sldId id="700" r:id="rId4"/>
    <p:sldId id="699" r:id="rId5"/>
    <p:sldId id="698" r:id="rId6"/>
    <p:sldId id="280" r:id="rId7"/>
    <p:sldId id="702" r:id="rId8"/>
    <p:sldId id="643" r:id="rId9"/>
    <p:sldId id="703" r:id="rId10"/>
    <p:sldId id="720" r:id="rId11"/>
    <p:sldId id="724" r:id="rId12"/>
    <p:sldId id="725" r:id="rId13"/>
    <p:sldId id="726" r:id="rId14"/>
    <p:sldId id="727" r:id="rId15"/>
    <p:sldId id="728" r:id="rId16"/>
    <p:sldId id="721" r:id="rId17"/>
    <p:sldId id="729" r:id="rId18"/>
    <p:sldId id="732" r:id="rId19"/>
    <p:sldId id="733" r:id="rId20"/>
    <p:sldId id="731" r:id="rId21"/>
    <p:sldId id="734" r:id="rId22"/>
    <p:sldId id="736" r:id="rId23"/>
    <p:sldId id="738" r:id="rId24"/>
    <p:sldId id="735" r:id="rId25"/>
    <p:sldId id="737" r:id="rId26"/>
    <p:sldId id="722" r:id="rId27"/>
    <p:sldId id="739" r:id="rId28"/>
    <p:sldId id="740" r:id="rId29"/>
    <p:sldId id="741" r:id="rId30"/>
    <p:sldId id="723" r:id="rId31"/>
    <p:sldId id="742" r:id="rId32"/>
    <p:sldId id="743" r:id="rId33"/>
    <p:sldId id="744" r:id="rId34"/>
    <p:sldId id="719" r:id="rId35"/>
    <p:sldId id="704" r:id="rId36"/>
    <p:sldId id="705" r:id="rId3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84F70"/>
    <a:srgbClr val="3C9BD5"/>
    <a:srgbClr val="7DCFF4"/>
    <a:srgbClr val="00ADEF"/>
    <a:srgbClr val="74C042"/>
    <a:srgbClr val="3D5052"/>
    <a:srgbClr val="292929"/>
    <a:srgbClr val="C17A48"/>
    <a:srgbClr val="D13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0" autoAdjust="0"/>
    <p:restoredTop sz="93525" autoAdjust="0"/>
  </p:normalViewPr>
  <p:slideViewPr>
    <p:cSldViewPr snapToGrid="0">
      <p:cViewPr varScale="1">
        <p:scale>
          <a:sx n="109" d="100"/>
          <a:sy n="109" d="100"/>
        </p:scale>
        <p:origin x="75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80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6B76A1-3653-43A3-94F3-AB5928A84E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0AED9-4B3C-48BA-9A6C-0C80F6B26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74853-1A65-4533-B92F-57EE2114E4A3}" type="datetimeFigureOut">
              <a:rPr lang="en-NL" smtClean="0"/>
              <a:t>06/10/2022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71254-4DAA-4F6D-8341-DBF47688D7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32501-5AC5-4F04-8D4F-4DA91CD7D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C4A7C-5B0A-44F1-8069-FBBF2FC907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4529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6E65-39D1-43D5-8D16-A84B33AC740B}" type="datetimeFigureOut">
              <a:rPr lang="en-NL" smtClean="0"/>
              <a:t>06/10/2022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7779C-EC39-4255-A931-112C84C41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66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Statistiek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computers</a:t>
            </a:r>
            <a:endParaRPr lang="en-GB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67B9E-B411-490F-A140-B387FE93489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96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order to let the neural network learn, the weights needs to get updated, the cost function needs to get lower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692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146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133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314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381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035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3E3B8-E94C-FC49-B19F-0FD4284EB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0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7002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2965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0886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7779C-EC39-4255-A931-112C84C41E44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837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3786" y="372538"/>
            <a:ext cx="10515600" cy="633600"/>
          </a:xfrm>
          <a:prstGeom prst="rect">
            <a:avLst/>
          </a:prstGeom>
        </p:spPr>
        <p:txBody>
          <a:bodyPr anchor="ctr" anchorCtr="0"/>
          <a:lstStyle>
            <a:lvl1pPr>
              <a:defRPr cap="all" baseline="0">
                <a:solidFill>
                  <a:srgbClr val="184F70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A9A678-CC94-4F8F-B0B6-5DA5A40226E3}"/>
              </a:ext>
            </a:extLst>
          </p:cNvPr>
          <p:cNvGrpSpPr/>
          <p:nvPr userDrawn="1"/>
        </p:nvGrpSpPr>
        <p:grpSpPr>
          <a:xfrm flipH="1">
            <a:off x="0" y="6624741"/>
            <a:ext cx="12192000" cy="233274"/>
            <a:chOff x="0" y="6452253"/>
            <a:chExt cx="12192000" cy="293745"/>
          </a:xfrm>
          <a:solidFill>
            <a:srgbClr val="015CA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F26ED5-04CE-45FC-8B06-DC4F1FAF1308}"/>
                </a:ext>
              </a:extLst>
            </p:cNvPr>
            <p:cNvSpPr/>
            <p:nvPr/>
          </p:nvSpPr>
          <p:spPr bwMode="auto">
            <a:xfrm>
              <a:off x="0" y="6533007"/>
              <a:ext cx="12192000" cy="21299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CB3054-E878-4ED5-AB8D-D7C2A1FD33F4}"/>
                </a:ext>
              </a:extLst>
            </p:cNvPr>
            <p:cNvSpPr/>
            <p:nvPr userDrawn="1"/>
          </p:nvSpPr>
          <p:spPr bwMode="auto">
            <a:xfrm>
              <a:off x="0" y="6452253"/>
              <a:ext cx="12192000" cy="57571"/>
            </a:xfrm>
            <a:prstGeom prst="rect">
              <a:avLst/>
            </a:prstGeom>
            <a:gradFill flip="none" rotWithShape="1">
              <a:gsLst>
                <a:gs pos="76000">
                  <a:srgbClr val="184F70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93000">
                  <a:srgbClr val="7DCFF4"/>
                </a:gs>
              </a:gsLst>
              <a:lin ang="108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/>
              <a:endParaRPr lang="nl-NL" sz="2200" dirty="0">
                <a:latin typeface="Tahoma" pitchFamily="34" charset="0"/>
              </a:endParaRPr>
            </a:p>
          </p:txBody>
        </p:sp>
      </p:grpSp>
      <p:sp>
        <p:nvSpPr>
          <p:cNvPr id="69" name="Rectangle 20">
            <a:extLst>
              <a:ext uri="{FF2B5EF4-FFF2-40B4-BE49-F238E27FC236}">
                <a16:creationId xmlns:a16="http://schemas.microsoft.com/office/drawing/2014/main" id="{0240543E-428C-44D7-B34A-30B595916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69900" cy="130981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  <p:sp>
        <p:nvSpPr>
          <p:cNvPr id="70" name="Rectangle 20">
            <a:extLst>
              <a:ext uri="{FF2B5EF4-FFF2-40B4-BE49-F238E27FC236}">
                <a16:creationId xmlns:a16="http://schemas.microsoft.com/office/drawing/2014/main" id="{BB74AF20-54AA-45DC-8D54-36891DCC17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900" y="0"/>
            <a:ext cx="1819275" cy="809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/>
            <a:endParaRPr lang="nl-NL" sz="22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4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70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F765-034E-44C1-B780-0BAD285293B1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DF086-4BFB-4903-88BE-617782DF0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8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9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3A8937-5E57-4399-B40F-F971AF7987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084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B6118-58F5-42B8-871B-135824A6693F}"/>
              </a:ext>
            </a:extLst>
          </p:cNvPr>
          <p:cNvSpPr txBox="1"/>
          <p:nvPr/>
        </p:nvSpPr>
        <p:spPr>
          <a:xfrm>
            <a:off x="223286" y="55632"/>
            <a:ext cx="2633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F87F1-F3EF-4D46-B20E-1463DB24DAEB}"/>
              </a:ext>
            </a:extLst>
          </p:cNvPr>
          <p:cNvSpPr txBox="1"/>
          <p:nvPr/>
        </p:nvSpPr>
        <p:spPr>
          <a:xfrm>
            <a:off x="223286" y="440353"/>
            <a:ext cx="2633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SCience</a:t>
            </a:r>
            <a:endParaRPr kumimoji="0" lang="en-US" sz="4400" b="0" i="0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9A242-3B04-4D8D-8DCC-A750E110EA9D}"/>
              </a:ext>
            </a:extLst>
          </p:cNvPr>
          <p:cNvSpPr txBox="1"/>
          <p:nvPr/>
        </p:nvSpPr>
        <p:spPr>
          <a:xfrm>
            <a:off x="9111344" y="5626456"/>
            <a:ext cx="2987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442DD-C942-4335-9065-87DA716EC14E}"/>
              </a:ext>
            </a:extLst>
          </p:cNvPr>
          <p:cNvSpPr txBox="1"/>
          <p:nvPr/>
        </p:nvSpPr>
        <p:spPr>
          <a:xfrm>
            <a:off x="9111345" y="6011177"/>
            <a:ext cx="2987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DATALAB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B4581-DCAA-48B8-A59E-0E1EDF09B56C}"/>
              </a:ext>
            </a:extLst>
          </p:cNvPr>
          <p:cNvSpPr txBox="1"/>
          <p:nvPr/>
        </p:nvSpPr>
        <p:spPr>
          <a:xfrm>
            <a:off x="239491" y="6451812"/>
            <a:ext cx="4112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Rijkswaterstaat | </a:t>
            </a:r>
            <a:r>
              <a:rPr kumimoji="0" lang="en-US" sz="900" b="1" i="0" strike="noStrike" kern="1200" cap="all" spc="0" normalizeH="0" baseline="0" noProof="0" dirty="0" err="1">
                <a:ln>
                  <a:noFill/>
                </a:ln>
                <a:solidFill>
                  <a:schemeClr val="tx2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Datalab</a:t>
            </a:r>
            <a:r>
              <a:rPr kumimoji="0" lang="en-US" sz="900" b="1" i="0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 | </a:t>
            </a:r>
            <a:r>
              <a:rPr lang="en-US" sz="900" b="1" cap="all" dirty="0">
                <a:solidFill>
                  <a:schemeClr val="tx2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WORKSHOP | IMAGE RECOGNITION </a:t>
            </a:r>
            <a:r>
              <a:rPr kumimoji="0" lang="en-US" sz="900" b="1" i="0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| NOV 2019</a:t>
            </a:r>
          </a:p>
        </p:txBody>
      </p:sp>
      <p:pic>
        <p:nvPicPr>
          <p:cNvPr id="9" name="Picture 2" descr="Image result for rijkslogo">
            <a:extLst>
              <a:ext uri="{FF2B5EF4-FFF2-40B4-BE49-F238E27FC236}">
                <a16:creationId xmlns:a16="http://schemas.microsoft.com/office/drawing/2014/main" id="{17CFDCEF-4366-406F-B83F-71F509BE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24F8FA-4C55-4E24-9289-1A82DD905287}"/>
              </a:ext>
            </a:extLst>
          </p:cNvPr>
          <p:cNvSpPr/>
          <p:nvPr/>
        </p:nvSpPr>
        <p:spPr>
          <a:xfrm>
            <a:off x="1346479" y="2044840"/>
            <a:ext cx="4913741" cy="31049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45669-1C48-4BD4-9585-2CDB85DE4CA2}"/>
              </a:ext>
            </a:extLst>
          </p:cNvPr>
          <p:cNvSpPr txBox="1"/>
          <p:nvPr/>
        </p:nvSpPr>
        <p:spPr>
          <a:xfrm>
            <a:off x="3165231" y="1386455"/>
            <a:ext cx="1160895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Coffee</a:t>
            </a:r>
            <a:endParaRPr lang="en-NL" sz="2800" b="1" dirty="0" err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FC7278-7221-438B-8470-6902A537A718}"/>
              </a:ext>
            </a:extLst>
          </p:cNvPr>
          <p:cNvSpPr/>
          <p:nvPr/>
        </p:nvSpPr>
        <p:spPr>
          <a:xfrm>
            <a:off x="371789" y="4667459"/>
            <a:ext cx="6834651" cy="76032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0AD09-19B6-4092-AC12-4433A09E03E0}"/>
              </a:ext>
            </a:extLst>
          </p:cNvPr>
          <p:cNvSpPr txBox="1"/>
          <p:nvPr/>
        </p:nvSpPr>
        <p:spPr>
          <a:xfrm>
            <a:off x="7206440" y="4623699"/>
            <a:ext cx="1160895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Spoon</a:t>
            </a:r>
            <a:endParaRPr lang="en-NL" sz="2800" b="1" dirty="0" err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1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476C59-7BB3-43B9-806C-CEE9413C514D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Processing values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6469D0-60AB-4DF8-8369-981D97B126ED}"/>
              </a:ext>
            </a:extLst>
          </p:cNvPr>
          <p:cNvSpPr txBox="1"/>
          <p:nvPr/>
        </p:nvSpPr>
        <p:spPr>
          <a:xfrm>
            <a:off x="2355167" y="5929564"/>
            <a:ext cx="12057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layer</a:t>
            </a:r>
            <a:endParaRPr lang="en-NL" dirty="0" err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8EF5E4-6657-4D0A-80C0-2CA6B0C5BBCA}"/>
              </a:ext>
            </a:extLst>
          </p:cNvPr>
          <p:cNvSpPr txBox="1"/>
          <p:nvPr/>
        </p:nvSpPr>
        <p:spPr>
          <a:xfrm>
            <a:off x="9096071" y="5929565"/>
            <a:ext cx="1398140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layer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422505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79AFF9-221F-4A85-8B6A-15F4B5D2DBAE}"/>
              </a:ext>
            </a:extLst>
          </p:cNvPr>
          <p:cNvSpPr/>
          <p:nvPr/>
        </p:nvSpPr>
        <p:spPr>
          <a:xfrm>
            <a:off x="723787" y="1210826"/>
            <a:ext cx="3146324" cy="4602145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619F9D-897D-42A2-8D5D-F424CC094960}"/>
              </a:ext>
            </a:extLst>
          </p:cNvPr>
          <p:cNvCxnSpPr>
            <a:cxnSpLocks/>
            <a:stCxn id="39" idx="1"/>
            <a:endCxn id="11" idx="3"/>
          </p:cNvCxnSpPr>
          <p:nvPr/>
        </p:nvCxnSpPr>
        <p:spPr>
          <a:xfrm flipH="1">
            <a:off x="2355167" y="764368"/>
            <a:ext cx="1808800" cy="1156369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714C0FE-0529-4D7D-9C30-AE15888FEEA4}"/>
              </a:ext>
            </a:extLst>
          </p:cNvPr>
          <p:cNvSpPr txBox="1"/>
          <p:nvPr/>
        </p:nvSpPr>
        <p:spPr>
          <a:xfrm>
            <a:off x="4163967" y="536260"/>
            <a:ext cx="199945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Standardize N(0,1)</a:t>
            </a:r>
            <a:endParaRPr lang="en-NL" dirty="0" err="1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B01BD0-8D18-4D4E-8CFD-8949C0B5ABE8}"/>
              </a:ext>
            </a:extLst>
          </p:cNvPr>
          <p:cNvCxnSpPr>
            <a:cxnSpLocks/>
            <a:stCxn id="39" idx="1"/>
            <a:endCxn id="12" idx="3"/>
          </p:cNvCxnSpPr>
          <p:nvPr/>
        </p:nvCxnSpPr>
        <p:spPr>
          <a:xfrm flipH="1">
            <a:off x="2385730" y="764368"/>
            <a:ext cx="1778237" cy="275565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6B93D6-4580-4B3F-8BE0-DD3C971D2AB8}"/>
              </a:ext>
            </a:extLst>
          </p:cNvPr>
          <p:cNvCxnSpPr>
            <a:cxnSpLocks/>
            <a:stCxn id="39" idx="1"/>
            <a:endCxn id="13" idx="3"/>
          </p:cNvCxnSpPr>
          <p:nvPr/>
        </p:nvCxnSpPr>
        <p:spPr>
          <a:xfrm flipH="1">
            <a:off x="2425699" y="764368"/>
            <a:ext cx="1738268" cy="4255367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396DB0D6-BB63-4835-9FA3-DFE810CB57CA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Processing values</a:t>
            </a:r>
          </a:p>
        </p:txBody>
      </p:sp>
    </p:spTree>
    <p:extLst>
      <p:ext uri="{BB962C8B-B14F-4D97-AF65-F5344CB8AC3E}">
        <p14:creationId xmlns:p14="http://schemas.microsoft.com/office/powerpoint/2010/main" val="209951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2BD222-85FE-47AD-985D-0E6DD46C521C}"/>
              </a:ext>
            </a:extLst>
          </p:cNvPr>
          <p:cNvSpPr/>
          <p:nvPr/>
        </p:nvSpPr>
        <p:spPr>
          <a:xfrm>
            <a:off x="8681612" y="1193367"/>
            <a:ext cx="2893024" cy="4619604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E75275-AD3A-4A28-8558-56A57C332A6B}"/>
              </a:ext>
            </a:extLst>
          </p:cNvPr>
          <p:cNvSpPr txBox="1"/>
          <p:nvPr/>
        </p:nvSpPr>
        <p:spPr>
          <a:xfrm>
            <a:off x="9194111" y="4226397"/>
            <a:ext cx="1838979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Continues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Binary (yes/no)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Categorical</a:t>
            </a:r>
          </a:p>
          <a:p>
            <a:pPr>
              <a:lnSpc>
                <a:spcPct val="150000"/>
              </a:lnSpc>
            </a:pPr>
            <a:endParaRPr lang="en-NL" sz="1400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69E70C-BCD9-43FA-84E2-1BC8834415F4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Processing values</a:t>
            </a:r>
          </a:p>
        </p:txBody>
      </p:sp>
    </p:spTree>
    <p:extLst>
      <p:ext uri="{BB962C8B-B14F-4D97-AF65-F5344CB8AC3E}">
        <p14:creationId xmlns:p14="http://schemas.microsoft.com/office/powerpoint/2010/main" val="179248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72E7B-424C-436B-8D11-4E3C2746E29C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EE8CA-76E7-47CD-A40B-BB25BD4F4F80}"/>
              </a:ext>
            </a:extLst>
          </p:cNvPr>
          <p:cNvSpPr txBox="1"/>
          <p:nvPr/>
        </p:nvSpPr>
        <p:spPr>
          <a:xfrm>
            <a:off x="4125148" y="4291722"/>
            <a:ext cx="58060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Wm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8E31E2-0963-42DA-8E41-12C5D9529721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E75275-AD3A-4A28-8558-56A57C332A6B}"/>
              </a:ext>
            </a:extLst>
          </p:cNvPr>
          <p:cNvSpPr txBox="1"/>
          <p:nvPr/>
        </p:nvSpPr>
        <p:spPr>
          <a:xfrm>
            <a:off x="9194111" y="4226397"/>
            <a:ext cx="1838979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Continues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Binary (yes/no)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Categorical</a:t>
            </a:r>
          </a:p>
          <a:p>
            <a:pPr>
              <a:lnSpc>
                <a:spcPct val="150000"/>
              </a:lnSpc>
            </a:pPr>
            <a:endParaRPr lang="en-NL" sz="1400" dirty="0" err="1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FE3C75-E549-4857-A04C-FA5E5B6E983C}"/>
              </a:ext>
            </a:extLst>
          </p:cNvPr>
          <p:cNvSpPr/>
          <p:nvPr/>
        </p:nvSpPr>
        <p:spPr>
          <a:xfrm>
            <a:off x="3779045" y="1202096"/>
            <a:ext cx="1499688" cy="4619604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C173DF5-7975-4C35-8B43-FA00868EDA51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Processing values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F19836-68BB-43E5-B678-9A01DFB7B6BB}"/>
              </a:ext>
            </a:extLst>
          </p:cNvPr>
          <p:cNvSpPr txBox="1"/>
          <p:nvPr/>
        </p:nvSpPr>
        <p:spPr>
          <a:xfrm>
            <a:off x="3712405" y="5800660"/>
            <a:ext cx="2884379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How to network learns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Weights are adjusted along the way.</a:t>
            </a:r>
            <a:endParaRPr lang="en-NL" sz="1400" dirty="0" err="1"/>
          </a:p>
        </p:txBody>
      </p:sp>
    </p:spTree>
    <p:extLst>
      <p:ext uri="{BB962C8B-B14F-4D97-AF65-F5344CB8AC3E}">
        <p14:creationId xmlns:p14="http://schemas.microsoft.com/office/powerpoint/2010/main" val="50301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476C59-7BB3-43B9-806C-CEE9413C514D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72E7B-424C-436B-8D11-4E3C2746E29C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EE8CA-76E7-47CD-A40B-BB25BD4F4F80}"/>
              </a:ext>
            </a:extLst>
          </p:cNvPr>
          <p:cNvSpPr txBox="1"/>
          <p:nvPr/>
        </p:nvSpPr>
        <p:spPr>
          <a:xfrm>
            <a:off x="4125148" y="4291722"/>
            <a:ext cx="58060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Wm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8E31E2-0963-42DA-8E41-12C5D9529721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E75275-AD3A-4A28-8558-56A57C332A6B}"/>
              </a:ext>
            </a:extLst>
          </p:cNvPr>
          <p:cNvSpPr txBox="1"/>
          <p:nvPr/>
        </p:nvSpPr>
        <p:spPr>
          <a:xfrm>
            <a:off x="9194111" y="4226397"/>
            <a:ext cx="1838979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Continues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Binary (yes/no)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Categorical</a:t>
            </a:r>
          </a:p>
          <a:p>
            <a:pPr>
              <a:lnSpc>
                <a:spcPct val="150000"/>
              </a:lnSpc>
            </a:pPr>
            <a:endParaRPr lang="en-NL" sz="1400" dirty="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1E38F5-7001-4113-A6A8-EAE9331E8ED9}"/>
              </a:ext>
            </a:extLst>
          </p:cNvPr>
          <p:cNvSpPr/>
          <p:nvPr/>
        </p:nvSpPr>
        <p:spPr>
          <a:xfrm>
            <a:off x="5284585" y="1193367"/>
            <a:ext cx="3462505" cy="4619604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6EEECD-3C01-4D68-94FC-BD3A71008027}"/>
              </a:ext>
            </a:extLst>
          </p:cNvPr>
          <p:cNvSpPr txBox="1"/>
          <p:nvPr/>
        </p:nvSpPr>
        <p:spPr>
          <a:xfrm>
            <a:off x="5356418" y="4771943"/>
            <a:ext cx="3390672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Signals are going to the neuron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values are processed by means of the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activation function, such as weighted sum. </a:t>
            </a:r>
            <a:endParaRPr lang="en-NL" sz="1400" dirty="0" err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3B05A4-F990-448A-8CC2-ADB75B978156}"/>
              </a:ext>
            </a:extLst>
          </p:cNvPr>
          <p:cNvSpPr txBox="1"/>
          <p:nvPr/>
        </p:nvSpPr>
        <p:spPr>
          <a:xfrm>
            <a:off x="3712405" y="5800660"/>
            <a:ext cx="2884379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How to network learns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Weights are adjusted along the way.</a:t>
            </a:r>
            <a:endParaRPr lang="en-NL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A5EC75-A3A4-4192-AE04-A7C3DD0ACA5B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A5EC75-A3A4-4192-AE04-A7C3DD0AC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42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3094078" cy="633600"/>
          </a:xfrm>
        </p:spPr>
        <p:txBody>
          <a:bodyPr>
            <a:normAutofit/>
          </a:bodyPr>
          <a:lstStyle/>
          <a:p>
            <a:r>
              <a:rPr lang="en-US" dirty="0"/>
              <a:t>The neuron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476C59-7BB3-43B9-806C-CEE9413C514D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72E7B-424C-436B-8D11-4E3C2746E29C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EE8CA-76E7-47CD-A40B-BB25BD4F4F80}"/>
              </a:ext>
            </a:extLst>
          </p:cNvPr>
          <p:cNvSpPr txBox="1"/>
          <p:nvPr/>
        </p:nvSpPr>
        <p:spPr>
          <a:xfrm>
            <a:off x="4125148" y="4291722"/>
            <a:ext cx="58060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Wm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C6AFCC-99A4-48B7-96DC-D08B593ED7E0}"/>
              </a:ext>
            </a:extLst>
          </p:cNvPr>
          <p:cNvSpPr txBox="1"/>
          <p:nvPr/>
        </p:nvSpPr>
        <p:spPr>
          <a:xfrm>
            <a:off x="811412" y="2105385"/>
            <a:ext cx="1723549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1)</a:t>
            </a:r>
            <a:endParaRPr lang="en-NL" sz="12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EB9CDB-33FF-49BC-ABB8-3DB744BFEDFF}"/>
              </a:ext>
            </a:extLst>
          </p:cNvPr>
          <p:cNvSpPr txBox="1"/>
          <p:nvPr/>
        </p:nvSpPr>
        <p:spPr>
          <a:xfrm>
            <a:off x="743320" y="3680255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2)</a:t>
            </a:r>
            <a:endParaRPr lang="en-NL" sz="12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F8EEE-A7BD-4DF3-A9A4-869F4D2FD0A9}"/>
              </a:ext>
            </a:extLst>
          </p:cNvPr>
          <p:cNvSpPr txBox="1"/>
          <p:nvPr/>
        </p:nvSpPr>
        <p:spPr>
          <a:xfrm>
            <a:off x="811412" y="5137689"/>
            <a:ext cx="1747594" cy="334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(independent variable 3)</a:t>
            </a:r>
            <a:endParaRPr lang="en-NL" sz="12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8E31E2-0963-42DA-8E41-12C5D9529721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E75275-AD3A-4A28-8558-56A57C332A6B}"/>
              </a:ext>
            </a:extLst>
          </p:cNvPr>
          <p:cNvSpPr txBox="1"/>
          <p:nvPr/>
        </p:nvSpPr>
        <p:spPr>
          <a:xfrm>
            <a:off x="9194111" y="4226397"/>
            <a:ext cx="1838979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Continues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Binary (yes/no)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Categorical</a:t>
            </a:r>
          </a:p>
          <a:p>
            <a:pPr>
              <a:lnSpc>
                <a:spcPct val="150000"/>
              </a:lnSpc>
            </a:pPr>
            <a:endParaRPr lang="en-NL" sz="14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6EEECD-3C01-4D68-94FC-BD3A71008027}"/>
              </a:ext>
            </a:extLst>
          </p:cNvPr>
          <p:cNvSpPr txBox="1"/>
          <p:nvPr/>
        </p:nvSpPr>
        <p:spPr>
          <a:xfrm>
            <a:off x="5356418" y="4771943"/>
            <a:ext cx="3390672" cy="102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Signals are going to the neuron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values are processed by means of the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activation function, such as weighted sum. </a:t>
            </a:r>
            <a:endParaRPr lang="en-NL" sz="1400" dirty="0" err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3B05A4-F990-448A-8CC2-ADB75B978156}"/>
              </a:ext>
            </a:extLst>
          </p:cNvPr>
          <p:cNvSpPr txBox="1"/>
          <p:nvPr/>
        </p:nvSpPr>
        <p:spPr>
          <a:xfrm>
            <a:off x="3712405" y="5800660"/>
            <a:ext cx="2884379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How to network learns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Weights are adjusted along the way.</a:t>
            </a:r>
            <a:endParaRPr lang="en-NL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1CB24-B4DC-4806-B43D-B1F33785B8D5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71CB24-B4DC-4806-B43D-B1F33785B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56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F4E66-86EE-4E2F-97BB-C3187ACA8113}"/>
              </a:ext>
            </a:extLst>
          </p:cNvPr>
          <p:cNvCxnSpPr>
            <a:cxnSpLocks/>
          </p:cNvCxnSpPr>
          <p:nvPr/>
        </p:nvCxnSpPr>
        <p:spPr>
          <a:xfrm>
            <a:off x="2497015" y="1723293"/>
            <a:ext cx="0" cy="37731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DDAB7-A246-4905-989E-49679C40D7D2}"/>
              </a:ext>
            </a:extLst>
          </p:cNvPr>
          <p:cNvCxnSpPr>
            <a:cxnSpLocks/>
          </p:cNvCxnSpPr>
          <p:nvPr/>
        </p:nvCxnSpPr>
        <p:spPr>
          <a:xfrm flipH="1">
            <a:off x="2262553" y="5236867"/>
            <a:ext cx="75044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/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9D30FC-1F1C-43C5-A827-DA6CA930A878}"/>
              </a:ext>
            </a:extLst>
          </p:cNvPr>
          <p:cNvSpPr txBox="1"/>
          <p:nvPr/>
        </p:nvSpPr>
        <p:spPr>
          <a:xfrm>
            <a:off x="1517300" y="3059724"/>
            <a:ext cx="34817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y</a:t>
            </a:r>
            <a:endParaRPr lang="en-NL" sz="28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57ABF-FB7F-4666-956F-32122CE35BAE}"/>
              </a:ext>
            </a:extLst>
          </p:cNvPr>
          <p:cNvSpPr txBox="1"/>
          <p:nvPr/>
        </p:nvSpPr>
        <p:spPr>
          <a:xfrm>
            <a:off x="2059665" y="2009786"/>
            <a:ext cx="312906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1</a:t>
            </a:r>
            <a:endParaRPr lang="en-NL" sz="28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5AF61-00DB-484D-BAB8-634811FE7402}"/>
              </a:ext>
            </a:extLst>
          </p:cNvPr>
          <p:cNvSpPr txBox="1"/>
          <p:nvPr/>
        </p:nvSpPr>
        <p:spPr>
          <a:xfrm>
            <a:off x="2031612" y="4596902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90C83-CD85-4A89-825E-1843AF9E3E24}"/>
              </a:ext>
            </a:extLst>
          </p:cNvPr>
          <p:cNvSpPr txBox="1"/>
          <p:nvPr/>
        </p:nvSpPr>
        <p:spPr>
          <a:xfrm>
            <a:off x="6096000" y="5236867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46835F-46D5-4DAD-A968-85E56EA14E56}"/>
              </a:ext>
            </a:extLst>
          </p:cNvPr>
          <p:cNvCxnSpPr>
            <a:stCxn id="10" idx="3"/>
          </p:cNvCxnSpPr>
          <p:nvPr/>
        </p:nvCxnSpPr>
        <p:spPr>
          <a:xfrm flipV="1">
            <a:off x="2372571" y="2338978"/>
            <a:ext cx="28019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6D406-5E75-400E-B678-A9F0F786D878}"/>
              </a:ext>
            </a:extLst>
          </p:cNvPr>
          <p:cNvCxnSpPr>
            <a:cxnSpLocks/>
          </p:cNvCxnSpPr>
          <p:nvPr/>
        </p:nvCxnSpPr>
        <p:spPr>
          <a:xfrm flipV="1">
            <a:off x="6280506" y="5123948"/>
            <a:ext cx="0" cy="2258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81E4CF7-6E83-4554-8AB3-AC728F78045C}"/>
              </a:ext>
            </a:extLst>
          </p:cNvPr>
          <p:cNvCxnSpPr>
            <a:cxnSpLocks/>
          </p:cNvCxnSpPr>
          <p:nvPr/>
        </p:nvCxnSpPr>
        <p:spPr>
          <a:xfrm flipV="1">
            <a:off x="2497015" y="2338977"/>
            <a:ext cx="7582888" cy="2897889"/>
          </a:xfrm>
          <a:prstGeom prst="bentConnector3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818A33-08AE-4B3D-9CAC-AA6D04FFB65C}"/>
                  </a:ext>
                </a:extLst>
              </p:cNvPr>
              <p:cNvSpPr txBox="1"/>
              <p:nvPr/>
            </p:nvSpPr>
            <p:spPr>
              <a:xfrm>
                <a:off x="8210208" y="1720109"/>
                <a:ext cx="2767231" cy="10298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818A33-08AE-4B3D-9CAC-AA6D04FFB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208" y="1720109"/>
                <a:ext cx="2767231" cy="1029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9026D20-65D0-4406-B178-BCDA2461B6C6}"/>
              </a:ext>
            </a:extLst>
          </p:cNvPr>
          <p:cNvSpPr txBox="1"/>
          <p:nvPr/>
        </p:nvSpPr>
        <p:spPr>
          <a:xfrm>
            <a:off x="4573371" y="1506708"/>
            <a:ext cx="3045257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Threshold Function</a:t>
            </a:r>
            <a:endParaRPr lang="en-NL" sz="2800" dirty="0" err="1"/>
          </a:p>
        </p:txBody>
      </p:sp>
    </p:spTree>
    <p:extLst>
      <p:ext uri="{BB962C8B-B14F-4D97-AF65-F5344CB8AC3E}">
        <p14:creationId xmlns:p14="http://schemas.microsoft.com/office/powerpoint/2010/main" val="192031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F4E66-86EE-4E2F-97BB-C3187ACA8113}"/>
              </a:ext>
            </a:extLst>
          </p:cNvPr>
          <p:cNvCxnSpPr>
            <a:cxnSpLocks/>
          </p:cNvCxnSpPr>
          <p:nvPr/>
        </p:nvCxnSpPr>
        <p:spPr>
          <a:xfrm>
            <a:off x="2497015" y="1723293"/>
            <a:ext cx="0" cy="37731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DDAB7-A246-4905-989E-49679C40D7D2}"/>
              </a:ext>
            </a:extLst>
          </p:cNvPr>
          <p:cNvCxnSpPr>
            <a:cxnSpLocks/>
          </p:cNvCxnSpPr>
          <p:nvPr/>
        </p:nvCxnSpPr>
        <p:spPr>
          <a:xfrm flipH="1">
            <a:off x="2262553" y="5236867"/>
            <a:ext cx="75044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/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9D30FC-1F1C-43C5-A827-DA6CA930A878}"/>
              </a:ext>
            </a:extLst>
          </p:cNvPr>
          <p:cNvSpPr txBox="1"/>
          <p:nvPr/>
        </p:nvSpPr>
        <p:spPr>
          <a:xfrm>
            <a:off x="1517300" y="3059724"/>
            <a:ext cx="34817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y</a:t>
            </a:r>
            <a:endParaRPr lang="en-NL" sz="28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57ABF-FB7F-4666-956F-32122CE35BAE}"/>
              </a:ext>
            </a:extLst>
          </p:cNvPr>
          <p:cNvSpPr txBox="1"/>
          <p:nvPr/>
        </p:nvSpPr>
        <p:spPr>
          <a:xfrm>
            <a:off x="2059665" y="2009786"/>
            <a:ext cx="312906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1</a:t>
            </a:r>
            <a:endParaRPr lang="en-NL" sz="28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5AF61-00DB-484D-BAB8-634811FE7402}"/>
              </a:ext>
            </a:extLst>
          </p:cNvPr>
          <p:cNvSpPr txBox="1"/>
          <p:nvPr/>
        </p:nvSpPr>
        <p:spPr>
          <a:xfrm>
            <a:off x="2031612" y="4596902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90C83-CD85-4A89-825E-1843AF9E3E24}"/>
              </a:ext>
            </a:extLst>
          </p:cNvPr>
          <p:cNvSpPr txBox="1"/>
          <p:nvPr/>
        </p:nvSpPr>
        <p:spPr>
          <a:xfrm>
            <a:off x="6096000" y="5236867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46835F-46D5-4DAD-A968-85E56EA14E56}"/>
              </a:ext>
            </a:extLst>
          </p:cNvPr>
          <p:cNvCxnSpPr>
            <a:stCxn id="10" idx="3"/>
          </p:cNvCxnSpPr>
          <p:nvPr/>
        </p:nvCxnSpPr>
        <p:spPr>
          <a:xfrm flipV="1">
            <a:off x="2372571" y="2338978"/>
            <a:ext cx="28019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6D406-5E75-400E-B678-A9F0F786D878}"/>
              </a:ext>
            </a:extLst>
          </p:cNvPr>
          <p:cNvCxnSpPr>
            <a:cxnSpLocks/>
          </p:cNvCxnSpPr>
          <p:nvPr/>
        </p:nvCxnSpPr>
        <p:spPr>
          <a:xfrm flipV="1">
            <a:off x="6280506" y="5123948"/>
            <a:ext cx="0" cy="2258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026D20-65D0-4406-B178-BCDA2461B6C6}"/>
              </a:ext>
            </a:extLst>
          </p:cNvPr>
          <p:cNvSpPr txBox="1"/>
          <p:nvPr/>
        </p:nvSpPr>
        <p:spPr>
          <a:xfrm>
            <a:off x="4573371" y="1506708"/>
            <a:ext cx="2791149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Sigmoid Function</a:t>
            </a:r>
            <a:endParaRPr lang="en-NL" sz="2800" dirty="0" err="1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10707EA-3798-4CF3-8386-2AF39BCC2BB0}"/>
              </a:ext>
            </a:extLst>
          </p:cNvPr>
          <p:cNvSpPr/>
          <p:nvPr/>
        </p:nvSpPr>
        <p:spPr>
          <a:xfrm>
            <a:off x="2497015" y="2268639"/>
            <a:ext cx="8822443" cy="2961212"/>
          </a:xfrm>
          <a:custGeom>
            <a:avLst/>
            <a:gdLst>
              <a:gd name="connsiteX0" fmla="*/ 0 w 8425543"/>
              <a:gd name="connsiteY0" fmla="*/ 2393294 h 2468340"/>
              <a:gd name="connsiteX1" fmla="*/ 2753249 w 8425543"/>
              <a:gd name="connsiteY1" fmla="*/ 2222472 h 2468340"/>
              <a:gd name="connsiteX2" fmla="*/ 4411227 w 8425543"/>
              <a:gd name="connsiteY2" fmla="*/ 358503 h 2468340"/>
              <a:gd name="connsiteX3" fmla="*/ 8425543 w 8425543"/>
              <a:gd name="connsiteY3" fmla="*/ 1786 h 246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5543" h="2468340">
                <a:moveTo>
                  <a:pt x="0" y="2393294"/>
                </a:moveTo>
                <a:cubicBezTo>
                  <a:pt x="1009022" y="2477449"/>
                  <a:pt x="2018045" y="2561604"/>
                  <a:pt x="2753249" y="2222472"/>
                </a:cubicBezTo>
                <a:cubicBezTo>
                  <a:pt x="3488453" y="1883340"/>
                  <a:pt x="3465845" y="728617"/>
                  <a:pt x="4411227" y="358503"/>
                </a:cubicBezTo>
                <a:cubicBezTo>
                  <a:pt x="5356609" y="-11611"/>
                  <a:pt x="6891076" y="-4913"/>
                  <a:pt x="8425543" y="1786"/>
                </a:cubicBezTo>
              </a:path>
            </a:pathLst>
          </a:custGeom>
          <a:ln w="28575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/>
              <p:nvPr/>
            </p:nvSpPr>
            <p:spPr>
              <a:xfrm>
                <a:off x="8652334" y="1779342"/>
                <a:ext cx="2727421" cy="8750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334" y="1779342"/>
                <a:ext cx="2727421" cy="87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4C39C1-41B1-43BF-B2B1-7BA226FC0D33}"/>
              </a:ext>
            </a:extLst>
          </p:cNvPr>
          <p:cNvSpPr txBox="1"/>
          <p:nvPr/>
        </p:nvSpPr>
        <p:spPr>
          <a:xfrm>
            <a:off x="6361450" y="3738485"/>
            <a:ext cx="3338735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When predicting probabilities</a:t>
            </a:r>
            <a:endParaRPr lang="en-NL" sz="2000" dirty="0" err="1"/>
          </a:p>
        </p:txBody>
      </p:sp>
    </p:spTree>
    <p:extLst>
      <p:ext uri="{BB962C8B-B14F-4D97-AF65-F5344CB8AC3E}">
        <p14:creationId xmlns:p14="http://schemas.microsoft.com/office/powerpoint/2010/main" val="35236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F4E66-86EE-4E2F-97BB-C3187ACA8113}"/>
              </a:ext>
            </a:extLst>
          </p:cNvPr>
          <p:cNvCxnSpPr>
            <a:cxnSpLocks/>
          </p:cNvCxnSpPr>
          <p:nvPr/>
        </p:nvCxnSpPr>
        <p:spPr>
          <a:xfrm>
            <a:off x="2497015" y="1723293"/>
            <a:ext cx="0" cy="37731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DDAB7-A246-4905-989E-49679C40D7D2}"/>
              </a:ext>
            </a:extLst>
          </p:cNvPr>
          <p:cNvCxnSpPr>
            <a:cxnSpLocks/>
          </p:cNvCxnSpPr>
          <p:nvPr/>
        </p:nvCxnSpPr>
        <p:spPr>
          <a:xfrm flipH="1">
            <a:off x="2262553" y="5236867"/>
            <a:ext cx="75044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/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012" y="4938344"/>
                <a:ext cx="973985" cy="1260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9D30FC-1F1C-43C5-A827-DA6CA930A878}"/>
              </a:ext>
            </a:extLst>
          </p:cNvPr>
          <p:cNvSpPr txBox="1"/>
          <p:nvPr/>
        </p:nvSpPr>
        <p:spPr>
          <a:xfrm>
            <a:off x="1517300" y="3059724"/>
            <a:ext cx="34817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y</a:t>
            </a:r>
            <a:endParaRPr lang="en-NL" sz="28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57ABF-FB7F-4666-956F-32122CE35BAE}"/>
              </a:ext>
            </a:extLst>
          </p:cNvPr>
          <p:cNvSpPr txBox="1"/>
          <p:nvPr/>
        </p:nvSpPr>
        <p:spPr>
          <a:xfrm>
            <a:off x="2059665" y="2009786"/>
            <a:ext cx="312906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1</a:t>
            </a:r>
            <a:endParaRPr lang="en-NL" sz="28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5AF61-00DB-484D-BAB8-634811FE7402}"/>
              </a:ext>
            </a:extLst>
          </p:cNvPr>
          <p:cNvSpPr txBox="1"/>
          <p:nvPr/>
        </p:nvSpPr>
        <p:spPr>
          <a:xfrm>
            <a:off x="2031612" y="4596902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90C83-CD85-4A89-825E-1843AF9E3E24}"/>
              </a:ext>
            </a:extLst>
          </p:cNvPr>
          <p:cNvSpPr txBox="1"/>
          <p:nvPr/>
        </p:nvSpPr>
        <p:spPr>
          <a:xfrm>
            <a:off x="6096000" y="5236867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46835F-46D5-4DAD-A968-85E56EA14E56}"/>
              </a:ext>
            </a:extLst>
          </p:cNvPr>
          <p:cNvCxnSpPr>
            <a:stCxn id="10" idx="3"/>
          </p:cNvCxnSpPr>
          <p:nvPr/>
        </p:nvCxnSpPr>
        <p:spPr>
          <a:xfrm flipV="1">
            <a:off x="2372571" y="2338978"/>
            <a:ext cx="28019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6D406-5E75-400E-B678-A9F0F786D878}"/>
              </a:ext>
            </a:extLst>
          </p:cNvPr>
          <p:cNvCxnSpPr>
            <a:cxnSpLocks/>
          </p:cNvCxnSpPr>
          <p:nvPr/>
        </p:nvCxnSpPr>
        <p:spPr>
          <a:xfrm flipV="1">
            <a:off x="6280506" y="5123948"/>
            <a:ext cx="0" cy="2258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026D20-65D0-4406-B178-BCDA2461B6C6}"/>
              </a:ext>
            </a:extLst>
          </p:cNvPr>
          <p:cNvSpPr txBox="1"/>
          <p:nvPr/>
        </p:nvSpPr>
        <p:spPr>
          <a:xfrm>
            <a:off x="3004114" y="1236971"/>
            <a:ext cx="4198714" cy="1304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Rectified Linear Unit (</a:t>
            </a:r>
            <a:r>
              <a:rPr lang="en-GB" sz="2800" dirty="0" err="1"/>
              <a:t>ReLU</a:t>
            </a:r>
            <a:r>
              <a:rPr lang="en-GB" sz="2800" dirty="0"/>
              <a:t>)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or Rectifier Function</a:t>
            </a:r>
            <a:endParaRPr lang="en-NL" sz="2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/>
              <p:nvPr/>
            </p:nvSpPr>
            <p:spPr>
              <a:xfrm>
                <a:off x="8652334" y="1779342"/>
                <a:ext cx="272742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334" y="1779342"/>
                <a:ext cx="272742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4C39C1-41B1-43BF-B2B1-7BA226FC0D33}"/>
              </a:ext>
            </a:extLst>
          </p:cNvPr>
          <p:cNvSpPr txBox="1"/>
          <p:nvPr/>
        </p:nvSpPr>
        <p:spPr>
          <a:xfrm>
            <a:off x="7632218" y="3266393"/>
            <a:ext cx="2595134" cy="1420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One of the most used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Activation function in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neural networks</a:t>
            </a:r>
            <a:endParaRPr lang="en-NL" sz="2000" dirty="0" err="1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B2C6A5-6385-44D7-BC28-33F088BDDBA3}"/>
              </a:ext>
            </a:extLst>
          </p:cNvPr>
          <p:cNvCxnSpPr>
            <a:endCxn id="12" idx="0"/>
          </p:cNvCxnSpPr>
          <p:nvPr/>
        </p:nvCxnSpPr>
        <p:spPr>
          <a:xfrm>
            <a:off x="2497015" y="5236867"/>
            <a:ext cx="378349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E75F55-E08C-4B2F-BCD0-FB6E0AC66A9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280506" y="2010175"/>
            <a:ext cx="2371828" cy="321831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8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F4E66-86EE-4E2F-97BB-C3187ACA8113}"/>
              </a:ext>
            </a:extLst>
          </p:cNvPr>
          <p:cNvCxnSpPr>
            <a:cxnSpLocks/>
          </p:cNvCxnSpPr>
          <p:nvPr/>
        </p:nvCxnSpPr>
        <p:spPr>
          <a:xfrm>
            <a:off x="2497015" y="1723293"/>
            <a:ext cx="0" cy="37731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DDAB7-A246-4905-989E-49679C40D7D2}"/>
              </a:ext>
            </a:extLst>
          </p:cNvPr>
          <p:cNvCxnSpPr>
            <a:cxnSpLocks/>
          </p:cNvCxnSpPr>
          <p:nvPr/>
        </p:nvCxnSpPr>
        <p:spPr>
          <a:xfrm flipH="1">
            <a:off x="2262553" y="5236867"/>
            <a:ext cx="75044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/>
              <p:nvPr/>
            </p:nvSpPr>
            <p:spPr>
              <a:xfrm>
                <a:off x="9420171" y="3258474"/>
                <a:ext cx="973985" cy="1260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N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5D10-8259-4925-86E5-F6B25B3DA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171" y="3258474"/>
                <a:ext cx="973985" cy="1260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9D30FC-1F1C-43C5-A827-DA6CA930A878}"/>
              </a:ext>
            </a:extLst>
          </p:cNvPr>
          <p:cNvSpPr txBox="1"/>
          <p:nvPr/>
        </p:nvSpPr>
        <p:spPr>
          <a:xfrm>
            <a:off x="1517300" y="3059724"/>
            <a:ext cx="34817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y</a:t>
            </a:r>
            <a:endParaRPr lang="en-NL" sz="28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57ABF-FB7F-4666-956F-32122CE35BAE}"/>
              </a:ext>
            </a:extLst>
          </p:cNvPr>
          <p:cNvSpPr txBox="1"/>
          <p:nvPr/>
        </p:nvSpPr>
        <p:spPr>
          <a:xfrm>
            <a:off x="2059665" y="2009786"/>
            <a:ext cx="312906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1</a:t>
            </a:r>
            <a:endParaRPr lang="en-NL" sz="28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5AF61-00DB-484D-BAB8-634811FE7402}"/>
              </a:ext>
            </a:extLst>
          </p:cNvPr>
          <p:cNvSpPr txBox="1"/>
          <p:nvPr/>
        </p:nvSpPr>
        <p:spPr>
          <a:xfrm>
            <a:off x="2031612" y="4596902"/>
            <a:ext cx="455574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-1</a:t>
            </a:r>
            <a:endParaRPr lang="en-NL" sz="28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90C83-CD85-4A89-825E-1843AF9E3E24}"/>
              </a:ext>
            </a:extLst>
          </p:cNvPr>
          <p:cNvSpPr txBox="1"/>
          <p:nvPr/>
        </p:nvSpPr>
        <p:spPr>
          <a:xfrm>
            <a:off x="6096000" y="5236867"/>
            <a:ext cx="369012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0</a:t>
            </a:r>
            <a:endParaRPr lang="en-NL" sz="2800" dirty="0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46835F-46D5-4DAD-A968-85E56EA14E56}"/>
              </a:ext>
            </a:extLst>
          </p:cNvPr>
          <p:cNvCxnSpPr>
            <a:stCxn id="10" idx="3"/>
          </p:cNvCxnSpPr>
          <p:nvPr/>
        </p:nvCxnSpPr>
        <p:spPr>
          <a:xfrm flipV="1">
            <a:off x="2372571" y="2338978"/>
            <a:ext cx="28019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6D406-5E75-400E-B678-A9F0F786D878}"/>
              </a:ext>
            </a:extLst>
          </p:cNvPr>
          <p:cNvCxnSpPr>
            <a:cxnSpLocks/>
          </p:cNvCxnSpPr>
          <p:nvPr/>
        </p:nvCxnSpPr>
        <p:spPr>
          <a:xfrm flipV="1">
            <a:off x="6280506" y="5123948"/>
            <a:ext cx="0" cy="2258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026D20-65D0-4406-B178-BCDA2461B6C6}"/>
              </a:ext>
            </a:extLst>
          </p:cNvPr>
          <p:cNvSpPr txBox="1"/>
          <p:nvPr/>
        </p:nvSpPr>
        <p:spPr>
          <a:xfrm>
            <a:off x="3911804" y="1478645"/>
            <a:ext cx="4392421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Hyperbolic Tangent function</a:t>
            </a:r>
            <a:endParaRPr lang="en-NL" sz="2800" dirty="0" err="1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10707EA-3798-4CF3-8386-2AF39BCC2BB0}"/>
              </a:ext>
            </a:extLst>
          </p:cNvPr>
          <p:cNvSpPr/>
          <p:nvPr/>
        </p:nvSpPr>
        <p:spPr>
          <a:xfrm>
            <a:off x="2497015" y="2268639"/>
            <a:ext cx="8822443" cy="2961212"/>
          </a:xfrm>
          <a:custGeom>
            <a:avLst/>
            <a:gdLst>
              <a:gd name="connsiteX0" fmla="*/ 0 w 8425543"/>
              <a:gd name="connsiteY0" fmla="*/ 2393294 h 2468340"/>
              <a:gd name="connsiteX1" fmla="*/ 2753249 w 8425543"/>
              <a:gd name="connsiteY1" fmla="*/ 2222472 h 2468340"/>
              <a:gd name="connsiteX2" fmla="*/ 4411227 w 8425543"/>
              <a:gd name="connsiteY2" fmla="*/ 358503 h 2468340"/>
              <a:gd name="connsiteX3" fmla="*/ 8425543 w 8425543"/>
              <a:gd name="connsiteY3" fmla="*/ 1786 h 246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5543" h="2468340">
                <a:moveTo>
                  <a:pt x="0" y="2393294"/>
                </a:moveTo>
                <a:cubicBezTo>
                  <a:pt x="1009022" y="2477449"/>
                  <a:pt x="2018045" y="2561604"/>
                  <a:pt x="2753249" y="2222472"/>
                </a:cubicBezTo>
                <a:cubicBezTo>
                  <a:pt x="3488453" y="1883340"/>
                  <a:pt x="3465845" y="728617"/>
                  <a:pt x="4411227" y="358503"/>
                </a:cubicBezTo>
                <a:cubicBezTo>
                  <a:pt x="5356609" y="-11611"/>
                  <a:pt x="6891076" y="-4913"/>
                  <a:pt x="8425543" y="1786"/>
                </a:cubicBezTo>
              </a:path>
            </a:pathLst>
          </a:custGeom>
          <a:ln w="28575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/>
              <p:nvPr/>
            </p:nvSpPr>
            <p:spPr>
              <a:xfrm>
                <a:off x="8652334" y="1779342"/>
                <a:ext cx="2727421" cy="9341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344DC-F02F-41EC-8285-028326E4E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334" y="1779342"/>
                <a:ext cx="2727421" cy="934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69FB99-324D-40C5-9FB6-12F146806D97}"/>
              </a:ext>
            </a:extLst>
          </p:cNvPr>
          <p:cNvCxnSpPr>
            <a:cxnSpLocks/>
          </p:cNvCxnSpPr>
          <p:nvPr/>
        </p:nvCxnSpPr>
        <p:spPr>
          <a:xfrm flipH="1">
            <a:off x="2372571" y="3589774"/>
            <a:ext cx="75044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ero">
            <a:extLst>
              <a:ext uri="{FF2B5EF4-FFF2-40B4-BE49-F238E27FC236}">
                <a16:creationId xmlns:a16="http://schemas.microsoft.com/office/drawing/2014/main" id="{D07C5C54-972A-4340-B68C-4D6F0E5D3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8" t="27778" r="5284" b="-104"/>
          <a:stretch/>
        </p:blipFill>
        <p:spPr bwMode="auto">
          <a:xfrm>
            <a:off x="6013631" y="0"/>
            <a:ext cx="6167284" cy="4815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atellite">
            <a:extLst>
              <a:ext uri="{FF2B5EF4-FFF2-40B4-BE49-F238E27FC236}">
                <a16:creationId xmlns:a16="http://schemas.microsoft.com/office/drawing/2014/main" id="{C5C85705-F3D3-4132-A28A-FA56BDB46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8" t="8874" r="-311" b="12010"/>
          <a:stretch/>
        </p:blipFill>
        <p:spPr bwMode="auto">
          <a:xfrm>
            <a:off x="-71283" y="1"/>
            <a:ext cx="6167284" cy="4815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rijkslogo">
            <a:extLst>
              <a:ext uri="{FF2B5EF4-FFF2-40B4-BE49-F238E27FC236}">
                <a16:creationId xmlns:a16="http://schemas.microsoft.com/office/drawing/2014/main" id="{BEEA48B9-FB45-4D0F-8890-BBF1465E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BC8896-BC3A-4517-A11E-3CB7A16649CE}"/>
              </a:ext>
            </a:extLst>
          </p:cNvPr>
          <p:cNvSpPr txBox="1"/>
          <p:nvPr/>
        </p:nvSpPr>
        <p:spPr>
          <a:xfrm>
            <a:off x="-11084" y="5125803"/>
            <a:ext cx="1219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APPLICATIONS</a:t>
            </a:r>
          </a:p>
          <a:p>
            <a:pPr algn="ctr"/>
            <a:r>
              <a:rPr lang="en-GB" sz="1200" b="1" i="1" dirty="0"/>
              <a:t>Rijkswaterstaat</a:t>
            </a:r>
            <a:endParaRPr lang="en-NL" sz="1200" b="1" i="1" dirty="0"/>
          </a:p>
        </p:txBody>
      </p:sp>
    </p:spTree>
    <p:extLst>
      <p:ext uri="{BB962C8B-B14F-4D97-AF65-F5344CB8AC3E}">
        <p14:creationId xmlns:p14="http://schemas.microsoft.com/office/powerpoint/2010/main" val="1857872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179242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476C59-7BB3-43B9-806C-CEE9413C514D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DB68DD-FEDF-4748-B004-C6B21EE64366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DB68DD-FEDF-4748-B004-C6B21EE64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1475D2-5B2E-4C00-AC83-8D5CAF983748}"/>
              </a:ext>
            </a:extLst>
          </p:cNvPr>
          <p:cNvSpPr txBox="1"/>
          <p:nvPr/>
        </p:nvSpPr>
        <p:spPr>
          <a:xfrm>
            <a:off x="6760868" y="1923021"/>
            <a:ext cx="91422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Neuron</a:t>
            </a:r>
            <a:endParaRPr lang="en-NL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72E7B-424C-436B-8D11-4E3C2746E29C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EE8CA-76E7-47CD-A40B-BB25BD4F4F80}"/>
              </a:ext>
            </a:extLst>
          </p:cNvPr>
          <p:cNvSpPr txBox="1"/>
          <p:nvPr/>
        </p:nvSpPr>
        <p:spPr>
          <a:xfrm>
            <a:off x="4125148" y="4291722"/>
            <a:ext cx="58060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Wm</a:t>
            </a:r>
            <a:endParaRPr lang="en-NL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8E31E2-0963-42DA-8E41-12C5D9529721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D5EC6F-9E10-4F9C-9027-0F97F589E48F}"/>
              </a:ext>
            </a:extLst>
          </p:cNvPr>
          <p:cNvSpPr txBox="1"/>
          <p:nvPr/>
        </p:nvSpPr>
        <p:spPr>
          <a:xfrm>
            <a:off x="4125148" y="5179403"/>
            <a:ext cx="3160032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If </a:t>
            </a:r>
            <a:r>
              <a:rPr lang="en-GB" u="sng" dirty="0"/>
              <a:t>threshold</a:t>
            </a:r>
            <a:r>
              <a:rPr lang="en-GB" dirty="0"/>
              <a:t> activation function </a:t>
            </a:r>
            <a:endParaRPr lang="en-NL" dirty="0" err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441A67-CEB5-4951-8CDE-644106E12496}"/>
              </a:ext>
            </a:extLst>
          </p:cNvPr>
          <p:cNvGrpSpPr/>
          <p:nvPr/>
        </p:nvGrpSpPr>
        <p:grpSpPr>
          <a:xfrm>
            <a:off x="7494504" y="5019333"/>
            <a:ext cx="1152942" cy="546212"/>
            <a:chOff x="2262553" y="1723293"/>
            <a:chExt cx="7817350" cy="377315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392119C-2594-4596-B680-FA199EBBF486}"/>
                </a:ext>
              </a:extLst>
            </p:cNvPr>
            <p:cNvCxnSpPr>
              <a:cxnSpLocks/>
            </p:cNvCxnSpPr>
            <p:nvPr/>
          </p:nvCxnSpPr>
          <p:spPr>
            <a:xfrm>
              <a:off x="2497015" y="1723293"/>
              <a:ext cx="0" cy="37731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BA12D9-6355-45C6-858B-617BBE40E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2553" y="5236867"/>
              <a:ext cx="750444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0ACA02BE-59CB-4F64-A70F-59D78C21E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7015" y="2338977"/>
              <a:ext cx="7582888" cy="2897889"/>
            </a:xfrm>
            <a:prstGeom prst="bentConnector3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9DF771-1228-4F47-A938-37F8AABB7815}"/>
                  </a:ext>
                </a:extLst>
              </p:cNvPr>
              <p:cNvSpPr txBox="1"/>
              <p:nvPr/>
            </p:nvSpPr>
            <p:spPr>
              <a:xfrm>
                <a:off x="9067581" y="4659196"/>
                <a:ext cx="1444049" cy="1040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14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9DF771-1228-4F47-A938-37F8AABB7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581" y="4659196"/>
                <a:ext cx="1444049" cy="1040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340C0E9-796E-4ECE-8093-EE1C5B8CCF6B}"/>
              </a:ext>
            </a:extLst>
          </p:cNvPr>
          <p:cNvGrpSpPr/>
          <p:nvPr/>
        </p:nvGrpSpPr>
        <p:grpSpPr>
          <a:xfrm>
            <a:off x="7492458" y="5907138"/>
            <a:ext cx="1154988" cy="501473"/>
            <a:chOff x="2262545" y="1723293"/>
            <a:chExt cx="9056913" cy="377315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5C0E0C-33B8-44C5-B67C-F2F90F3CFA0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015" y="1723293"/>
              <a:ext cx="0" cy="37731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5C5F074-5723-4F72-8C27-9EBEF81CC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2545" y="5236866"/>
              <a:ext cx="903348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3087B14-4D5C-49B5-B086-948475988E51}"/>
                </a:ext>
              </a:extLst>
            </p:cNvPr>
            <p:cNvSpPr/>
            <p:nvPr/>
          </p:nvSpPr>
          <p:spPr>
            <a:xfrm>
              <a:off x="2497015" y="2268639"/>
              <a:ext cx="8822443" cy="2961212"/>
            </a:xfrm>
            <a:custGeom>
              <a:avLst/>
              <a:gdLst>
                <a:gd name="connsiteX0" fmla="*/ 0 w 8425543"/>
                <a:gd name="connsiteY0" fmla="*/ 2393294 h 2468340"/>
                <a:gd name="connsiteX1" fmla="*/ 2753249 w 8425543"/>
                <a:gd name="connsiteY1" fmla="*/ 2222472 h 2468340"/>
                <a:gd name="connsiteX2" fmla="*/ 4411227 w 8425543"/>
                <a:gd name="connsiteY2" fmla="*/ 358503 h 2468340"/>
                <a:gd name="connsiteX3" fmla="*/ 8425543 w 8425543"/>
                <a:gd name="connsiteY3" fmla="*/ 1786 h 246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5543" h="2468340">
                  <a:moveTo>
                    <a:pt x="0" y="2393294"/>
                  </a:moveTo>
                  <a:cubicBezTo>
                    <a:pt x="1009022" y="2477449"/>
                    <a:pt x="2018045" y="2561604"/>
                    <a:pt x="2753249" y="2222472"/>
                  </a:cubicBezTo>
                  <a:cubicBezTo>
                    <a:pt x="3488453" y="1883340"/>
                    <a:pt x="3465845" y="728617"/>
                    <a:pt x="4411227" y="358503"/>
                  </a:cubicBezTo>
                  <a:cubicBezTo>
                    <a:pt x="5356609" y="-11611"/>
                    <a:pt x="6891076" y="-4913"/>
                    <a:pt x="8425543" y="1786"/>
                  </a:cubicBezTo>
                </a:path>
              </a:pathLst>
            </a:custGeom>
            <a:ln w="28575">
              <a:solidFill>
                <a:srgbClr val="FFC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BD1F8C-B6C0-40DE-9778-90CFD97F4EEF}"/>
                  </a:ext>
                </a:extLst>
              </p:cNvPr>
              <p:cNvSpPr txBox="1"/>
              <p:nvPr/>
            </p:nvSpPr>
            <p:spPr>
              <a:xfrm>
                <a:off x="9067581" y="5527967"/>
                <a:ext cx="2041841" cy="1040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14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BD1F8C-B6C0-40DE-9778-90CFD97F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581" y="5527967"/>
                <a:ext cx="2041841" cy="1040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14894182-BE6B-4268-8588-04A37D0219D2}"/>
              </a:ext>
            </a:extLst>
          </p:cNvPr>
          <p:cNvSpPr txBox="1"/>
          <p:nvPr/>
        </p:nvSpPr>
        <p:spPr>
          <a:xfrm>
            <a:off x="4163967" y="5948289"/>
            <a:ext cx="302198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If </a:t>
            </a:r>
            <a:r>
              <a:rPr lang="en-GB" u="sng" dirty="0"/>
              <a:t>sigmoid</a:t>
            </a:r>
            <a:r>
              <a:rPr lang="en-GB" dirty="0"/>
              <a:t> activation function 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3283998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Xm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58631" y="1692629"/>
            <a:ext cx="139653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1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14334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2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503938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value m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37" idx="2"/>
          </p:cNvCxnSpPr>
          <p:nvPr/>
        </p:nvCxnSpPr>
        <p:spPr>
          <a:xfrm flipV="1">
            <a:off x="3544556" y="1692629"/>
            <a:ext cx="2176161" cy="326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5473E2-ABBD-4388-A9D6-A740A3CEF7F1}"/>
              </a:ext>
            </a:extLst>
          </p:cNvPr>
          <p:cNvCxnSpPr>
            <a:cxnSpLocks/>
            <a:stCxn id="2" idx="6"/>
            <a:endCxn id="44" idx="2"/>
          </p:cNvCxnSpPr>
          <p:nvPr/>
        </p:nvCxnSpPr>
        <p:spPr>
          <a:xfrm>
            <a:off x="3544556" y="2019296"/>
            <a:ext cx="2186062" cy="787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C64714-C6AD-4D21-A792-452399A9E95E}"/>
              </a:ext>
            </a:extLst>
          </p:cNvPr>
          <p:cNvCxnSpPr>
            <a:cxnSpLocks/>
            <a:stCxn id="2" idx="6"/>
            <a:endCxn id="45" idx="2"/>
          </p:cNvCxnSpPr>
          <p:nvPr/>
        </p:nvCxnSpPr>
        <p:spPr>
          <a:xfrm>
            <a:off x="3544556" y="2019296"/>
            <a:ext cx="2186062" cy="1911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5BC9DA-6657-465C-96AB-05D445B60CB2}"/>
              </a:ext>
            </a:extLst>
          </p:cNvPr>
          <p:cNvCxnSpPr>
            <a:cxnSpLocks/>
            <a:stCxn id="37" idx="6"/>
            <a:endCxn id="9" idx="2"/>
          </p:cNvCxnSpPr>
          <p:nvPr/>
        </p:nvCxnSpPr>
        <p:spPr>
          <a:xfrm>
            <a:off x="6770769" y="1692629"/>
            <a:ext cx="2235065" cy="184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6A7267B-A157-4EDB-99D2-509B866132D7}"/>
              </a:ext>
            </a:extLst>
          </p:cNvPr>
          <p:cNvSpPr/>
          <p:nvPr/>
        </p:nvSpPr>
        <p:spPr>
          <a:xfrm>
            <a:off x="5720717" y="1192723"/>
            <a:ext cx="1050052" cy="999811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CF6EE94-1FD4-400F-B848-378A7E33C5F6}"/>
              </a:ext>
            </a:extLst>
          </p:cNvPr>
          <p:cNvSpPr/>
          <p:nvPr/>
        </p:nvSpPr>
        <p:spPr>
          <a:xfrm>
            <a:off x="5730618" y="2306585"/>
            <a:ext cx="1050052" cy="999811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01E47FF-E559-48B6-AC02-E57FFF01CD61}"/>
              </a:ext>
            </a:extLst>
          </p:cNvPr>
          <p:cNvSpPr/>
          <p:nvPr/>
        </p:nvSpPr>
        <p:spPr>
          <a:xfrm>
            <a:off x="5730618" y="3430430"/>
            <a:ext cx="1050052" cy="99981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807E53-807B-4529-8C3A-CE411A12E761}"/>
              </a:ext>
            </a:extLst>
          </p:cNvPr>
          <p:cNvSpPr/>
          <p:nvPr/>
        </p:nvSpPr>
        <p:spPr>
          <a:xfrm>
            <a:off x="5730618" y="4588502"/>
            <a:ext cx="1050052" cy="99981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A65A44-E743-4CB1-BFF5-202C3E512A73}"/>
              </a:ext>
            </a:extLst>
          </p:cNvPr>
          <p:cNvCxnSpPr>
            <a:cxnSpLocks/>
            <a:stCxn id="2" idx="6"/>
            <a:endCxn id="46" idx="2"/>
          </p:cNvCxnSpPr>
          <p:nvPr/>
        </p:nvCxnSpPr>
        <p:spPr>
          <a:xfrm>
            <a:off x="3544556" y="2019296"/>
            <a:ext cx="2186062" cy="306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A96B93-7924-4EFD-8858-B620C427450B}"/>
              </a:ext>
            </a:extLst>
          </p:cNvPr>
          <p:cNvCxnSpPr>
            <a:cxnSpLocks/>
            <a:stCxn id="5" idx="6"/>
            <a:endCxn id="46" idx="2"/>
          </p:cNvCxnSpPr>
          <p:nvPr/>
        </p:nvCxnSpPr>
        <p:spPr>
          <a:xfrm>
            <a:off x="3544556" y="3520019"/>
            <a:ext cx="2186062" cy="156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321C45-E1EE-4032-A55A-E97527265E67}"/>
              </a:ext>
            </a:extLst>
          </p:cNvPr>
          <p:cNvCxnSpPr>
            <a:cxnSpLocks/>
            <a:stCxn id="5" idx="6"/>
            <a:endCxn id="45" idx="2"/>
          </p:cNvCxnSpPr>
          <p:nvPr/>
        </p:nvCxnSpPr>
        <p:spPr>
          <a:xfrm>
            <a:off x="3544556" y="3520019"/>
            <a:ext cx="2186062" cy="41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7FFDED-3A2A-4763-BEF5-CA3F9F025FB1}"/>
              </a:ext>
            </a:extLst>
          </p:cNvPr>
          <p:cNvCxnSpPr>
            <a:cxnSpLocks/>
            <a:stCxn id="5" idx="6"/>
            <a:endCxn id="44" idx="2"/>
          </p:cNvCxnSpPr>
          <p:nvPr/>
        </p:nvCxnSpPr>
        <p:spPr>
          <a:xfrm flipV="1">
            <a:off x="3544556" y="2806491"/>
            <a:ext cx="2186062" cy="713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23EC30-CCF9-4ED2-B6F4-BB0B1B1F20DD}"/>
              </a:ext>
            </a:extLst>
          </p:cNvPr>
          <p:cNvCxnSpPr>
            <a:cxnSpLocks/>
            <a:stCxn id="5" idx="6"/>
            <a:endCxn id="37" idx="2"/>
          </p:cNvCxnSpPr>
          <p:nvPr/>
        </p:nvCxnSpPr>
        <p:spPr>
          <a:xfrm flipV="1">
            <a:off x="3544556" y="1692629"/>
            <a:ext cx="2176161" cy="1827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59F888A-C00C-49BD-BC13-258341002FA9}"/>
              </a:ext>
            </a:extLst>
          </p:cNvPr>
          <p:cNvCxnSpPr>
            <a:cxnSpLocks/>
            <a:stCxn id="6" idx="6"/>
            <a:endCxn id="37" idx="2"/>
          </p:cNvCxnSpPr>
          <p:nvPr/>
        </p:nvCxnSpPr>
        <p:spPr>
          <a:xfrm flipV="1">
            <a:off x="3544556" y="1692629"/>
            <a:ext cx="2176161" cy="3327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90F9EB-8CA7-43B4-AD79-0A3C3F254AE0}"/>
              </a:ext>
            </a:extLst>
          </p:cNvPr>
          <p:cNvCxnSpPr>
            <a:cxnSpLocks/>
            <a:stCxn id="6" idx="6"/>
            <a:endCxn id="44" idx="2"/>
          </p:cNvCxnSpPr>
          <p:nvPr/>
        </p:nvCxnSpPr>
        <p:spPr>
          <a:xfrm flipV="1">
            <a:off x="3544556" y="2806491"/>
            <a:ext cx="2186062" cy="221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4910462-9F41-4CB9-A6E1-CC92B07A6F14}"/>
              </a:ext>
            </a:extLst>
          </p:cNvPr>
          <p:cNvCxnSpPr>
            <a:cxnSpLocks/>
            <a:stCxn id="6" idx="6"/>
            <a:endCxn id="46" idx="2"/>
          </p:cNvCxnSpPr>
          <p:nvPr/>
        </p:nvCxnSpPr>
        <p:spPr>
          <a:xfrm>
            <a:off x="3544556" y="5019735"/>
            <a:ext cx="2186062" cy="6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796B9ED-D58C-4489-97B5-0D260A9E22F6}"/>
              </a:ext>
            </a:extLst>
          </p:cNvPr>
          <p:cNvCxnSpPr>
            <a:cxnSpLocks/>
            <a:stCxn id="6" idx="6"/>
            <a:endCxn id="45" idx="2"/>
          </p:cNvCxnSpPr>
          <p:nvPr/>
        </p:nvCxnSpPr>
        <p:spPr>
          <a:xfrm flipV="1">
            <a:off x="3544556" y="3930335"/>
            <a:ext cx="2186062" cy="108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F5C8B3-2AE8-473A-966B-64BBA3DE9413}"/>
              </a:ext>
            </a:extLst>
          </p:cNvPr>
          <p:cNvCxnSpPr>
            <a:cxnSpLocks/>
            <a:stCxn id="44" idx="6"/>
            <a:endCxn id="9" idx="2"/>
          </p:cNvCxnSpPr>
          <p:nvPr/>
        </p:nvCxnSpPr>
        <p:spPr>
          <a:xfrm>
            <a:off x="6780670" y="2806491"/>
            <a:ext cx="2225164" cy="73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8F938C-2841-4B23-A13F-47B776A1DC7C}"/>
              </a:ext>
            </a:extLst>
          </p:cNvPr>
          <p:cNvCxnSpPr>
            <a:cxnSpLocks/>
            <a:stCxn id="45" idx="6"/>
            <a:endCxn id="9" idx="2"/>
          </p:cNvCxnSpPr>
          <p:nvPr/>
        </p:nvCxnSpPr>
        <p:spPr>
          <a:xfrm flipV="1">
            <a:off x="6780670" y="3539532"/>
            <a:ext cx="2225164" cy="39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BDB078-D35A-4959-ABE4-F0C44F7E6746}"/>
              </a:ext>
            </a:extLst>
          </p:cNvPr>
          <p:cNvCxnSpPr>
            <a:cxnSpLocks/>
            <a:stCxn id="46" idx="6"/>
            <a:endCxn id="9" idx="2"/>
          </p:cNvCxnSpPr>
          <p:nvPr/>
        </p:nvCxnSpPr>
        <p:spPr>
          <a:xfrm flipV="1">
            <a:off x="6780670" y="3539532"/>
            <a:ext cx="2225164" cy="154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81A2278F-0646-4609-B3CF-75C559CC1EE9}"/>
              </a:ext>
            </a:extLst>
          </p:cNvPr>
          <p:cNvSpPr txBox="1"/>
          <p:nvPr/>
        </p:nvSpPr>
        <p:spPr>
          <a:xfrm>
            <a:off x="2355167" y="5929564"/>
            <a:ext cx="12057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layer</a:t>
            </a:r>
            <a:endParaRPr lang="en-NL" dirty="0" err="1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C942DF1-89ED-4861-BADD-9496E62142D2}"/>
              </a:ext>
            </a:extLst>
          </p:cNvPr>
          <p:cNvSpPr txBox="1"/>
          <p:nvPr/>
        </p:nvSpPr>
        <p:spPr>
          <a:xfrm>
            <a:off x="9005834" y="5929564"/>
            <a:ext cx="1398140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layer</a:t>
            </a:r>
            <a:endParaRPr lang="en-NL" dirty="0" err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CD7C87-0CCD-48DA-8CBA-A5ED2342F3F9}"/>
              </a:ext>
            </a:extLst>
          </p:cNvPr>
          <p:cNvSpPr txBox="1"/>
          <p:nvPr/>
        </p:nvSpPr>
        <p:spPr>
          <a:xfrm>
            <a:off x="5556574" y="6019545"/>
            <a:ext cx="137890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hidden layer</a:t>
            </a:r>
            <a:endParaRPr lang="en-NL" dirty="0" err="1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B805AB7-4B46-4FFA-8A74-2EB9C583B5C8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10055886" y="3535545"/>
            <a:ext cx="151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5860813-B6D9-4BCC-BEC3-56689D6AFED2}"/>
              </a:ext>
            </a:extLst>
          </p:cNvPr>
          <p:cNvGrpSpPr/>
          <p:nvPr/>
        </p:nvGrpSpPr>
        <p:grpSpPr>
          <a:xfrm>
            <a:off x="9231707" y="3849551"/>
            <a:ext cx="1492609" cy="848663"/>
            <a:chOff x="8730593" y="1611302"/>
            <a:chExt cx="1492609" cy="84866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650F5B4-81E6-4C5B-8C0C-78FFC0DBC84D}"/>
                </a:ext>
              </a:extLst>
            </p:cNvPr>
            <p:cNvSpPr/>
            <p:nvPr/>
          </p:nvSpPr>
          <p:spPr>
            <a:xfrm>
              <a:off x="8730593" y="1611302"/>
              <a:ext cx="1492609" cy="8486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9B5FCD4-BA50-4FE8-9842-3C267D9C0D30}"/>
                </a:ext>
              </a:extLst>
            </p:cNvPr>
            <p:cNvGrpSpPr/>
            <p:nvPr/>
          </p:nvGrpSpPr>
          <p:grpSpPr>
            <a:xfrm>
              <a:off x="8829489" y="1747473"/>
              <a:ext cx="1254031" cy="628391"/>
              <a:chOff x="2262545" y="1723293"/>
              <a:chExt cx="9056913" cy="3773156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C059B8D-0665-4926-83EB-AD20547DF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7015" y="1723293"/>
                <a:ext cx="0" cy="37731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AC02C74F-701A-45A9-9C0F-FFE4BDEE47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2545" y="5236866"/>
                <a:ext cx="903348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8A35298-F99C-4530-B25E-C80F5FC378FC}"/>
                  </a:ext>
                </a:extLst>
              </p:cNvPr>
              <p:cNvSpPr/>
              <p:nvPr/>
            </p:nvSpPr>
            <p:spPr>
              <a:xfrm>
                <a:off x="2497015" y="2268639"/>
                <a:ext cx="8822443" cy="2961212"/>
              </a:xfrm>
              <a:custGeom>
                <a:avLst/>
                <a:gdLst>
                  <a:gd name="connsiteX0" fmla="*/ 0 w 8425543"/>
                  <a:gd name="connsiteY0" fmla="*/ 2393294 h 2468340"/>
                  <a:gd name="connsiteX1" fmla="*/ 2753249 w 8425543"/>
                  <a:gd name="connsiteY1" fmla="*/ 2222472 h 2468340"/>
                  <a:gd name="connsiteX2" fmla="*/ 4411227 w 8425543"/>
                  <a:gd name="connsiteY2" fmla="*/ 358503 h 2468340"/>
                  <a:gd name="connsiteX3" fmla="*/ 8425543 w 8425543"/>
                  <a:gd name="connsiteY3" fmla="*/ 1786 h 246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25543" h="2468340">
                    <a:moveTo>
                      <a:pt x="0" y="2393294"/>
                    </a:moveTo>
                    <a:cubicBezTo>
                      <a:pt x="1009022" y="2477449"/>
                      <a:pt x="2018045" y="2561604"/>
                      <a:pt x="2753249" y="2222472"/>
                    </a:cubicBezTo>
                    <a:cubicBezTo>
                      <a:pt x="3488453" y="1883340"/>
                      <a:pt x="3465845" y="728617"/>
                      <a:pt x="4411227" y="358503"/>
                    </a:cubicBezTo>
                    <a:cubicBezTo>
                      <a:pt x="5356609" y="-11611"/>
                      <a:pt x="6891076" y="-4913"/>
                      <a:pt x="8425543" y="1786"/>
                    </a:cubicBezTo>
                  </a:path>
                </a:pathLst>
              </a:custGeom>
              <a:ln w="28575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C906446A-D124-47D5-B814-21D05DD9BD04}"/>
              </a:ext>
            </a:extLst>
          </p:cNvPr>
          <p:cNvSpPr txBox="1"/>
          <p:nvPr/>
        </p:nvSpPr>
        <p:spPr>
          <a:xfrm>
            <a:off x="8611260" y="1073718"/>
            <a:ext cx="319991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This is a common combination</a:t>
            </a:r>
            <a:endParaRPr lang="en-NL" b="1" dirty="0" err="1"/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7BCBBBE5-F36C-4881-AB17-C19E1B84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179242" cy="633600"/>
          </a:xfrm>
        </p:spPr>
        <p:txBody>
          <a:bodyPr>
            <a:normAutofit/>
          </a:bodyPr>
          <a:lstStyle/>
          <a:p>
            <a:r>
              <a:rPr lang="en-US" dirty="0"/>
              <a:t>The activation function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1EE68B6-7CB5-422E-B4DF-FCE4FB1030F0}"/>
              </a:ext>
            </a:extLst>
          </p:cNvPr>
          <p:cNvGrpSpPr/>
          <p:nvPr/>
        </p:nvGrpSpPr>
        <p:grpSpPr>
          <a:xfrm>
            <a:off x="3541312" y="1692629"/>
            <a:ext cx="2186062" cy="3395778"/>
            <a:chOff x="3696956" y="1845029"/>
            <a:chExt cx="2186062" cy="3395778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8030E65-8368-427C-AB31-F6259308F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1845029"/>
              <a:ext cx="2176161" cy="326667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561D57D6-37A6-4DA3-8B72-5C923B20A876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2171696"/>
              <a:ext cx="2186062" cy="787195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25782188-0E10-4F4A-9F38-6320E0614B50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2171696"/>
              <a:ext cx="2186062" cy="1911039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3FAD012-762F-4E29-9E1F-59E55C0C858F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2171696"/>
              <a:ext cx="2186062" cy="3069111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CA78F725-C09C-409E-B744-2FA13D3FDCFF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3672419"/>
              <a:ext cx="2186062" cy="1568388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111BF2A1-D921-42F8-9EB5-4AB3290B2A58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3672419"/>
              <a:ext cx="2186062" cy="410316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73A99223-53EC-4EB7-A2D1-DAB3DA337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2958891"/>
              <a:ext cx="2186062" cy="713528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EE830C86-F4C7-4449-9770-08AA96935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1845029"/>
              <a:ext cx="2176161" cy="182739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6CF6691C-2A9F-41DB-9F30-75DB2E4B0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1845029"/>
              <a:ext cx="2176161" cy="3327106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61A8475A-BEFA-4C6E-B144-96B633388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2958891"/>
              <a:ext cx="2186062" cy="2213244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223D975-511D-4CCA-8C25-68B188E87639}"/>
                </a:ext>
              </a:extLst>
            </p:cNvPr>
            <p:cNvCxnSpPr>
              <a:cxnSpLocks/>
            </p:cNvCxnSpPr>
            <p:nvPr/>
          </p:nvCxnSpPr>
          <p:spPr>
            <a:xfrm>
              <a:off x="3696956" y="5172135"/>
              <a:ext cx="2186062" cy="68672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B49443A-6B6A-45C2-BBE9-F3FAF3360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956" y="4082735"/>
              <a:ext cx="2186062" cy="108940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DB75459-9487-4FC9-8967-58349DC1B62F}"/>
              </a:ext>
            </a:extLst>
          </p:cNvPr>
          <p:cNvGrpSpPr/>
          <p:nvPr/>
        </p:nvGrpSpPr>
        <p:grpSpPr>
          <a:xfrm>
            <a:off x="6767672" y="1697652"/>
            <a:ext cx="2235065" cy="3395778"/>
            <a:chOff x="6923169" y="1845029"/>
            <a:chExt cx="2235065" cy="3395778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8F59EF99-0F77-4126-96E8-89BA176C1EEE}"/>
                </a:ext>
              </a:extLst>
            </p:cNvPr>
            <p:cNvCxnSpPr>
              <a:cxnSpLocks/>
            </p:cNvCxnSpPr>
            <p:nvPr/>
          </p:nvCxnSpPr>
          <p:spPr>
            <a:xfrm>
              <a:off x="6923169" y="1845029"/>
              <a:ext cx="2235065" cy="184690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487D05F-7E96-4230-B8F0-0699C25C724E}"/>
                </a:ext>
              </a:extLst>
            </p:cNvPr>
            <p:cNvCxnSpPr>
              <a:cxnSpLocks/>
            </p:cNvCxnSpPr>
            <p:nvPr/>
          </p:nvCxnSpPr>
          <p:spPr>
            <a:xfrm>
              <a:off x="6933070" y="2958891"/>
              <a:ext cx="2225164" cy="733041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FE3BBE79-5D96-4F8C-8B2F-55FD42F762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070" y="3691932"/>
              <a:ext cx="2225164" cy="39080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94036125-F49B-4682-8862-D732A65A9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070" y="3691932"/>
              <a:ext cx="2225164" cy="154887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945C63A-7EEB-45D1-BE15-19334E2C4187}"/>
              </a:ext>
            </a:extLst>
          </p:cNvPr>
          <p:cNvGrpSpPr/>
          <p:nvPr/>
        </p:nvGrpSpPr>
        <p:grpSpPr>
          <a:xfrm>
            <a:off x="5885451" y="2339855"/>
            <a:ext cx="1492609" cy="848663"/>
            <a:chOff x="7008726" y="698724"/>
            <a:chExt cx="1718268" cy="884803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BF9727E-7589-4C8F-A230-FEF211E0A1AD}"/>
                </a:ext>
              </a:extLst>
            </p:cNvPr>
            <p:cNvSpPr/>
            <p:nvPr/>
          </p:nvSpPr>
          <p:spPr>
            <a:xfrm>
              <a:off x="7008726" y="698724"/>
              <a:ext cx="1718268" cy="8848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D158AF98-E67B-4646-9AE9-FA97CFC98B5B}"/>
                </a:ext>
              </a:extLst>
            </p:cNvPr>
            <p:cNvGrpSpPr/>
            <p:nvPr/>
          </p:nvGrpSpPr>
          <p:grpSpPr>
            <a:xfrm>
              <a:off x="7120931" y="792458"/>
              <a:ext cx="1485482" cy="726932"/>
              <a:chOff x="2262553" y="1723293"/>
              <a:chExt cx="7504444" cy="3773156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3F548C54-F416-4BC3-BBBD-55293A95D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7015" y="1723293"/>
                <a:ext cx="0" cy="37731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C16E1AE7-C01C-42DF-BA3D-81DFA0B113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2553" y="5236867"/>
                <a:ext cx="750444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FE07370-3C00-4D0B-BF58-F58D635E817F}"/>
                  </a:ext>
                </a:extLst>
              </p:cNvPr>
              <p:cNvCxnSpPr/>
              <p:nvPr/>
            </p:nvCxnSpPr>
            <p:spPr>
              <a:xfrm>
                <a:off x="2497015" y="5236867"/>
                <a:ext cx="3783491" cy="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A37C744-5C67-4AD0-86A5-31B67E4356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80506" y="2010175"/>
                <a:ext cx="2371828" cy="321831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718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Ingredients for machine learning</a:t>
            </a:r>
          </a:p>
        </p:txBody>
      </p:sp>
      <p:pic>
        <p:nvPicPr>
          <p:cNvPr id="16" name="Picture 2" descr="Image result for rijkslogo">
            <a:extLst>
              <a:ext uri="{FF2B5EF4-FFF2-40B4-BE49-F238E27FC236}">
                <a16:creationId xmlns:a16="http://schemas.microsoft.com/office/drawing/2014/main" id="{D6815A42-E177-4D8D-96EC-BDEABC41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564AC07D-426A-4AFA-A31A-ABD8F4DDD62C}"/>
              </a:ext>
            </a:extLst>
          </p:cNvPr>
          <p:cNvSpPr txBox="1">
            <a:spLocks/>
          </p:cNvSpPr>
          <p:nvPr/>
        </p:nvSpPr>
        <p:spPr>
          <a:xfrm>
            <a:off x="1763871" y="1807520"/>
            <a:ext cx="6739279" cy="48094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7DC6E88D-C967-4BE3-925C-1EEC6CE4D7B6}"/>
              </a:ext>
            </a:extLst>
          </p:cNvPr>
          <p:cNvCxnSpPr/>
          <p:nvPr/>
        </p:nvCxnSpPr>
        <p:spPr>
          <a:xfrm flipV="1">
            <a:off x="7916531" y="1645886"/>
            <a:ext cx="592667" cy="8805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9512DC1A-95BA-4F69-89DE-E461701E27C6}"/>
              </a:ext>
            </a:extLst>
          </p:cNvPr>
          <p:cNvSpPr txBox="1"/>
          <p:nvPr/>
        </p:nvSpPr>
        <p:spPr>
          <a:xfrm>
            <a:off x="8479561" y="1149174"/>
            <a:ext cx="122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zwartpixels</a:t>
            </a:r>
            <a:endParaRPr lang="x-none" sz="1800" dirty="0"/>
          </a:p>
        </p:txBody>
      </p:sp>
      <p:cxnSp>
        <p:nvCxnSpPr>
          <p:cNvPr id="20" name="Straight Connector 81">
            <a:extLst>
              <a:ext uri="{FF2B5EF4-FFF2-40B4-BE49-F238E27FC236}">
                <a16:creationId xmlns:a16="http://schemas.microsoft.com/office/drawing/2014/main" id="{2F5F6904-2710-47C6-A8DD-600AF2EC5648}"/>
              </a:ext>
            </a:extLst>
          </p:cNvPr>
          <p:cNvCxnSpPr>
            <a:cxnSpLocks/>
          </p:cNvCxnSpPr>
          <p:nvPr/>
        </p:nvCxnSpPr>
        <p:spPr>
          <a:xfrm>
            <a:off x="8632346" y="3502907"/>
            <a:ext cx="98598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82">
            <a:extLst>
              <a:ext uri="{FF2B5EF4-FFF2-40B4-BE49-F238E27FC236}">
                <a16:creationId xmlns:a16="http://schemas.microsoft.com/office/drawing/2014/main" id="{93B7AC35-05F9-4A8A-8F59-240A75B93E63}"/>
              </a:ext>
            </a:extLst>
          </p:cNvPr>
          <p:cNvSpPr txBox="1"/>
          <p:nvPr/>
        </p:nvSpPr>
        <p:spPr>
          <a:xfrm>
            <a:off x="9813064" y="3331402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vorm</a:t>
            </a:r>
            <a:endParaRPr lang="x-none" sz="1800" dirty="0"/>
          </a:p>
        </p:txBody>
      </p:sp>
      <p:cxnSp>
        <p:nvCxnSpPr>
          <p:cNvPr id="22" name="Straight Connector 83">
            <a:extLst>
              <a:ext uri="{FF2B5EF4-FFF2-40B4-BE49-F238E27FC236}">
                <a16:creationId xmlns:a16="http://schemas.microsoft.com/office/drawing/2014/main" id="{EB5BD44D-C57D-4718-9997-A99D3CE4E00C}"/>
              </a:ext>
            </a:extLst>
          </p:cNvPr>
          <p:cNvCxnSpPr>
            <a:cxnSpLocks/>
          </p:cNvCxnSpPr>
          <p:nvPr/>
        </p:nvCxnSpPr>
        <p:spPr>
          <a:xfrm>
            <a:off x="8382579" y="4434242"/>
            <a:ext cx="985982" cy="8466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84">
            <a:extLst>
              <a:ext uri="{FF2B5EF4-FFF2-40B4-BE49-F238E27FC236}">
                <a16:creationId xmlns:a16="http://schemas.microsoft.com/office/drawing/2014/main" id="{A8D9F371-F117-4E3C-906A-29B81EBB8AB3}"/>
              </a:ext>
            </a:extLst>
          </p:cNvPr>
          <p:cNvSpPr txBox="1"/>
          <p:nvPr/>
        </p:nvSpPr>
        <p:spPr>
          <a:xfrm>
            <a:off x="9476234" y="52682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kleur</a:t>
            </a:r>
            <a:endParaRPr lang="x-non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A45E862E-81F6-4380-9D47-877F2D9944CA}"/>
                  </a:ext>
                </a:extLst>
              </p:cNvPr>
              <p:cNvSpPr txBox="1"/>
              <p:nvPr/>
            </p:nvSpPr>
            <p:spPr>
              <a:xfrm>
                <a:off x="1470912" y="2834172"/>
                <a:ext cx="40427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A45E862E-81F6-4380-9D47-877F2D99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912" y="2834172"/>
                <a:ext cx="4042773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51E1DA5E-B88C-4D0B-A2CD-BDFA93B0B051}"/>
                  </a:ext>
                </a:extLst>
              </p:cNvPr>
              <p:cNvSpPr txBox="1"/>
              <p:nvPr/>
            </p:nvSpPr>
            <p:spPr>
              <a:xfrm>
                <a:off x="1310850" y="5524870"/>
                <a:ext cx="74064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𝑉𝑒𝑟𝑘𝑒𝑒𝑟𝑠𝑏𝑜𝑟𝑑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𝑧𝑤𝑎𝑟𝑡𝑝𝑖𝑥𝑒𝑙𝑠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𝑣𝑜𝑟𝑚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𝑘𝑙𝑒𝑢𝑟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51E1DA5E-B88C-4D0B-A2CD-BDFA93B0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850" y="5524870"/>
                <a:ext cx="74064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7AE79533-F176-4433-A2F8-D908BE2E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04" y="2829546"/>
            <a:ext cx="1433729" cy="14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94">
            <a:extLst>
              <a:ext uri="{FF2B5EF4-FFF2-40B4-BE49-F238E27FC236}">
                <a16:creationId xmlns:a16="http://schemas.microsoft.com/office/drawing/2014/main" id="{53F9B29F-4334-423F-B48B-AF34F82EAD46}"/>
              </a:ext>
            </a:extLst>
          </p:cNvPr>
          <p:cNvGrpSpPr/>
          <p:nvPr/>
        </p:nvGrpSpPr>
        <p:grpSpPr>
          <a:xfrm>
            <a:off x="1280609" y="4289220"/>
            <a:ext cx="1106392" cy="724308"/>
            <a:chOff x="2406138" y="4224669"/>
            <a:chExt cx="1979102" cy="1263521"/>
          </a:xfrm>
        </p:grpSpPr>
        <p:sp>
          <p:nvSpPr>
            <p:cNvPr id="28" name="Right Brace 88">
              <a:extLst>
                <a:ext uri="{FF2B5EF4-FFF2-40B4-BE49-F238E27FC236}">
                  <a16:creationId xmlns:a16="http://schemas.microsoft.com/office/drawing/2014/main" id="{797F23F3-76E7-47D8-847F-374A71CA0912}"/>
                </a:ext>
              </a:extLst>
            </p:cNvPr>
            <p:cNvSpPr/>
            <p:nvPr/>
          </p:nvSpPr>
          <p:spPr>
            <a:xfrm rot="5400000">
              <a:off x="3253562" y="3905692"/>
              <a:ext cx="276446" cy="914400"/>
            </a:xfrm>
            <a:prstGeom prst="righ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90">
              <a:extLst>
                <a:ext uri="{FF2B5EF4-FFF2-40B4-BE49-F238E27FC236}">
                  <a16:creationId xmlns:a16="http://schemas.microsoft.com/office/drawing/2014/main" id="{9E7228E1-D1EA-44D0-992B-6CBDB1869433}"/>
                </a:ext>
              </a:extLst>
            </p:cNvPr>
            <p:cNvSpPr txBox="1"/>
            <p:nvPr/>
          </p:nvSpPr>
          <p:spPr>
            <a:xfrm>
              <a:off x="2406138" y="4682837"/>
              <a:ext cx="1979102" cy="805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output </a:t>
              </a:r>
            </a:p>
          </p:txBody>
        </p:sp>
      </p:grpSp>
      <p:grpSp>
        <p:nvGrpSpPr>
          <p:cNvPr id="30" name="Group 93">
            <a:extLst>
              <a:ext uri="{FF2B5EF4-FFF2-40B4-BE49-F238E27FC236}">
                <a16:creationId xmlns:a16="http://schemas.microsoft.com/office/drawing/2014/main" id="{2AECE79F-D292-451B-A084-ED12598A430F}"/>
              </a:ext>
            </a:extLst>
          </p:cNvPr>
          <p:cNvGrpSpPr/>
          <p:nvPr/>
        </p:nvGrpSpPr>
        <p:grpSpPr>
          <a:xfrm>
            <a:off x="2702004" y="4147857"/>
            <a:ext cx="2127313" cy="863178"/>
            <a:chOff x="6184087" y="4224669"/>
            <a:chExt cx="2836417" cy="863179"/>
          </a:xfrm>
        </p:grpSpPr>
        <p:sp>
          <p:nvSpPr>
            <p:cNvPr id="31" name="Right Brace 91">
              <a:extLst>
                <a:ext uri="{FF2B5EF4-FFF2-40B4-BE49-F238E27FC236}">
                  <a16:creationId xmlns:a16="http://schemas.microsoft.com/office/drawing/2014/main" id="{964E2E06-E653-45D6-AABB-44BE336BBE9B}"/>
                </a:ext>
              </a:extLst>
            </p:cNvPr>
            <p:cNvSpPr/>
            <p:nvPr/>
          </p:nvSpPr>
          <p:spPr>
            <a:xfrm rot="5400000">
              <a:off x="7446335" y="3905692"/>
              <a:ext cx="276446" cy="914400"/>
            </a:xfrm>
            <a:prstGeom prst="righ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92">
              <a:extLst>
                <a:ext uri="{FF2B5EF4-FFF2-40B4-BE49-F238E27FC236}">
                  <a16:creationId xmlns:a16="http://schemas.microsoft.com/office/drawing/2014/main" id="{4FC7C315-62BB-454C-99C7-3BF3B025AC9F}"/>
                </a:ext>
              </a:extLst>
            </p:cNvPr>
            <p:cNvSpPr txBox="1"/>
            <p:nvPr/>
          </p:nvSpPr>
          <p:spPr>
            <a:xfrm>
              <a:off x="6184087" y="4626183"/>
              <a:ext cx="2836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input /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3720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84475" y="1692628"/>
            <a:ext cx="5849358" cy="2804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One way to learn is using a rule based approach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Traffic sign 50kmh: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Black pixels should be more then [x], and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shape should be like [y or z],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and </a:t>
            </a:r>
            <a:r>
              <a:rPr lang="en-GB" sz="2000" dirty="0" err="1"/>
              <a:t>color</a:t>
            </a:r>
            <a:r>
              <a:rPr lang="en-GB" sz="2000" dirty="0"/>
              <a:t> should be like [k]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NL" sz="2000" dirty="0" err="1"/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7BCBBBE5-F36C-4881-AB17-C19E1B84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work?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9C097-CBFB-41FB-82E3-B24D4465CE91}"/>
              </a:ext>
            </a:extLst>
          </p:cNvPr>
          <p:cNvSpPr txBox="1"/>
          <p:nvPr/>
        </p:nvSpPr>
        <p:spPr>
          <a:xfrm>
            <a:off x="984475" y="4249290"/>
            <a:ext cx="7930376" cy="49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We do not want to do this but let the model figure out how to decide.</a:t>
            </a:r>
            <a:endParaRPr lang="en-NL" sz="2000" dirty="0" err="1"/>
          </a:p>
        </p:txBody>
      </p:sp>
      <p:pic>
        <p:nvPicPr>
          <p:cNvPr id="25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84B6869D-A933-4C7E-9346-808E01845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48" y="1625032"/>
            <a:ext cx="1433729" cy="14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38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8611260" y="2506860"/>
            <a:ext cx="3353803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Traffic sign=w1*x1+w2*x2+w3*x3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73FBA-7261-4BC9-9C5E-3F928872B7E1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3544556" y="2019296"/>
            <a:ext cx="5461278" cy="1520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7FFDED-3A2A-4763-BEF5-CA3F9F025FB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544556" y="3520019"/>
            <a:ext cx="5461278" cy="19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796B9ED-D58C-4489-97B5-0D260A9E22F6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544556" y="3539532"/>
            <a:ext cx="5461278" cy="148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81A2278F-0646-4609-B3CF-75C559CC1EE9}"/>
              </a:ext>
            </a:extLst>
          </p:cNvPr>
          <p:cNvSpPr txBox="1"/>
          <p:nvPr/>
        </p:nvSpPr>
        <p:spPr>
          <a:xfrm>
            <a:off x="2355167" y="5929564"/>
            <a:ext cx="12057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layer</a:t>
            </a:r>
            <a:endParaRPr lang="en-NL" dirty="0" err="1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C942DF1-89ED-4861-BADD-9496E62142D2}"/>
              </a:ext>
            </a:extLst>
          </p:cNvPr>
          <p:cNvSpPr txBox="1"/>
          <p:nvPr/>
        </p:nvSpPr>
        <p:spPr>
          <a:xfrm>
            <a:off x="9005834" y="5929564"/>
            <a:ext cx="1398140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layer</a:t>
            </a:r>
            <a:endParaRPr lang="en-NL" dirty="0" err="1"/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7BCBBBE5-F36C-4881-AB17-C19E1B84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work?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8030E65-8368-427C-AB31-F6259308FF9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541312" y="2019297"/>
            <a:ext cx="5464522" cy="1520235"/>
          </a:xfrm>
          <a:prstGeom prst="line">
            <a:avLst/>
          </a:prstGeom>
          <a:ln w="19050">
            <a:solidFill>
              <a:schemeClr val="accent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3A99223-53EC-4EB7-A2D1-DAB3DA337016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541312" y="3520019"/>
            <a:ext cx="5464522" cy="1951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B49443A-6B6A-45C2-BBE9-F3FAF3360AF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541312" y="3539532"/>
            <a:ext cx="5464522" cy="1480204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811EA57-FDF4-4FAD-9F5C-72EE2FA8C23F}"/>
              </a:ext>
            </a:extLst>
          </p:cNvPr>
          <p:cNvSpPr txBox="1"/>
          <p:nvPr/>
        </p:nvSpPr>
        <p:spPr>
          <a:xfrm>
            <a:off x="6220050" y="3072260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77FCF-6909-4E76-ADE0-0BA51D5F34C0}"/>
              </a:ext>
            </a:extLst>
          </p:cNvPr>
          <p:cNvSpPr txBox="1"/>
          <p:nvPr/>
        </p:nvSpPr>
        <p:spPr>
          <a:xfrm>
            <a:off x="6436269" y="4280665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FF4C1A-E979-45F1-871A-719B6F5FB731}"/>
              </a:ext>
            </a:extLst>
          </p:cNvPr>
          <p:cNvSpPr txBox="1"/>
          <p:nvPr/>
        </p:nvSpPr>
        <p:spPr>
          <a:xfrm>
            <a:off x="6347985" y="2019295"/>
            <a:ext cx="47320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2331DF-0EBE-4B57-99A9-FE34B8BB9FBA}"/>
              </a:ext>
            </a:extLst>
          </p:cNvPr>
          <p:cNvSpPr txBox="1"/>
          <p:nvPr/>
        </p:nvSpPr>
        <p:spPr>
          <a:xfrm>
            <a:off x="5573093" y="5176203"/>
            <a:ext cx="2496196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The accuracy comes by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using the hidden layers</a:t>
            </a:r>
            <a:endParaRPr lang="en-NL" b="1" dirty="0" err="1"/>
          </a:p>
        </p:txBody>
      </p:sp>
    </p:spTree>
    <p:extLst>
      <p:ext uri="{BB962C8B-B14F-4D97-AF65-F5344CB8AC3E}">
        <p14:creationId xmlns:p14="http://schemas.microsoft.com/office/powerpoint/2010/main" val="33269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C35B67-98EA-4928-A35A-A4FD94F54AE1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A75B8E-D4AF-41D6-B8F7-083A10E8F17F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CB09B2-BB04-4619-9161-5E7D90B3242F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9B99D6-8354-408B-A264-4F9F03E15D51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70776-9F50-4734-9167-4C141C910E4C}"/>
              </a:ext>
            </a:extLst>
          </p:cNvPr>
          <p:cNvSpPr txBox="1"/>
          <p:nvPr/>
        </p:nvSpPr>
        <p:spPr>
          <a:xfrm>
            <a:off x="10083521" y="2846195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7E2C-2263-4A7A-9FF4-248513A69B41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F1C7-4089-42D1-B7EF-3EBB9598C91E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0D077-C666-4701-B3CE-7285BEFDAE5F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6A7267B-A157-4EDB-99D2-509B866132D7}"/>
              </a:ext>
            </a:extLst>
          </p:cNvPr>
          <p:cNvSpPr/>
          <p:nvPr/>
        </p:nvSpPr>
        <p:spPr>
          <a:xfrm>
            <a:off x="5720717" y="1192723"/>
            <a:ext cx="1050052" cy="999811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CF6EE94-1FD4-400F-B848-378A7E33C5F6}"/>
              </a:ext>
            </a:extLst>
          </p:cNvPr>
          <p:cNvSpPr/>
          <p:nvPr/>
        </p:nvSpPr>
        <p:spPr>
          <a:xfrm>
            <a:off x="5730618" y="2306585"/>
            <a:ext cx="1050052" cy="999811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01E47FF-E559-48B6-AC02-E57FFF01CD61}"/>
              </a:ext>
            </a:extLst>
          </p:cNvPr>
          <p:cNvSpPr/>
          <p:nvPr/>
        </p:nvSpPr>
        <p:spPr>
          <a:xfrm>
            <a:off x="5730618" y="3430430"/>
            <a:ext cx="1050052" cy="99981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807E53-807B-4529-8C3A-CE411A12E761}"/>
              </a:ext>
            </a:extLst>
          </p:cNvPr>
          <p:cNvSpPr/>
          <p:nvPr/>
        </p:nvSpPr>
        <p:spPr>
          <a:xfrm>
            <a:off x="5730618" y="4588502"/>
            <a:ext cx="1050052" cy="99981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1A2278F-0646-4609-B3CF-75C559CC1EE9}"/>
              </a:ext>
            </a:extLst>
          </p:cNvPr>
          <p:cNvSpPr txBox="1"/>
          <p:nvPr/>
        </p:nvSpPr>
        <p:spPr>
          <a:xfrm>
            <a:off x="2355167" y="5929564"/>
            <a:ext cx="12057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input layer</a:t>
            </a:r>
            <a:endParaRPr lang="en-NL" dirty="0" err="1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C942DF1-89ED-4861-BADD-9496E62142D2}"/>
              </a:ext>
            </a:extLst>
          </p:cNvPr>
          <p:cNvSpPr txBox="1"/>
          <p:nvPr/>
        </p:nvSpPr>
        <p:spPr>
          <a:xfrm>
            <a:off x="9005834" y="5929564"/>
            <a:ext cx="1398140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layer</a:t>
            </a:r>
            <a:endParaRPr lang="en-NL" dirty="0" err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CD7C87-0CCD-48DA-8CBA-A5ED2342F3F9}"/>
              </a:ext>
            </a:extLst>
          </p:cNvPr>
          <p:cNvSpPr txBox="1"/>
          <p:nvPr/>
        </p:nvSpPr>
        <p:spPr>
          <a:xfrm>
            <a:off x="5556574" y="6019545"/>
            <a:ext cx="137890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hidden layer</a:t>
            </a:r>
            <a:endParaRPr lang="en-NL" dirty="0" err="1"/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7BCBBBE5-F36C-4881-AB17-C19E1B84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work?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1D20D2-ED8B-496B-9756-C35D65DD2702}"/>
              </a:ext>
            </a:extLst>
          </p:cNvPr>
          <p:cNvCxnSpPr>
            <a:cxnSpLocks/>
          </p:cNvCxnSpPr>
          <p:nvPr/>
        </p:nvCxnSpPr>
        <p:spPr>
          <a:xfrm flipV="1">
            <a:off x="3541312" y="1692629"/>
            <a:ext cx="2176161" cy="326667"/>
          </a:xfrm>
          <a:prstGeom prst="line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80EF5F-315A-4243-9428-F007D2504EFB}"/>
              </a:ext>
            </a:extLst>
          </p:cNvPr>
          <p:cNvCxnSpPr>
            <a:cxnSpLocks/>
          </p:cNvCxnSpPr>
          <p:nvPr/>
        </p:nvCxnSpPr>
        <p:spPr>
          <a:xfrm>
            <a:off x="3541312" y="2019296"/>
            <a:ext cx="2186062" cy="787195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183A747-3848-4AC2-BFA9-5316EC285D41}"/>
              </a:ext>
            </a:extLst>
          </p:cNvPr>
          <p:cNvCxnSpPr>
            <a:cxnSpLocks/>
          </p:cNvCxnSpPr>
          <p:nvPr/>
        </p:nvCxnSpPr>
        <p:spPr>
          <a:xfrm>
            <a:off x="3541312" y="3520019"/>
            <a:ext cx="2186062" cy="41031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9BC89B9-B26A-4878-B5B6-282EBC628EB2}"/>
              </a:ext>
            </a:extLst>
          </p:cNvPr>
          <p:cNvCxnSpPr>
            <a:cxnSpLocks/>
          </p:cNvCxnSpPr>
          <p:nvPr/>
        </p:nvCxnSpPr>
        <p:spPr>
          <a:xfrm flipV="1">
            <a:off x="3541312" y="2806491"/>
            <a:ext cx="2186062" cy="713528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6A4CA3-C1F7-435D-BC0D-F37FEAD67D92}"/>
              </a:ext>
            </a:extLst>
          </p:cNvPr>
          <p:cNvCxnSpPr>
            <a:cxnSpLocks/>
          </p:cNvCxnSpPr>
          <p:nvPr/>
        </p:nvCxnSpPr>
        <p:spPr>
          <a:xfrm flipV="1">
            <a:off x="3541312" y="1692629"/>
            <a:ext cx="2176161" cy="332710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675DF6-8972-4C3D-A0AC-76E1EA1656D2}"/>
              </a:ext>
            </a:extLst>
          </p:cNvPr>
          <p:cNvCxnSpPr>
            <a:cxnSpLocks/>
          </p:cNvCxnSpPr>
          <p:nvPr/>
        </p:nvCxnSpPr>
        <p:spPr>
          <a:xfrm>
            <a:off x="3541312" y="5019735"/>
            <a:ext cx="2186062" cy="68672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78CA126-5478-4EC0-99AD-DD3FF225AAE1}"/>
              </a:ext>
            </a:extLst>
          </p:cNvPr>
          <p:cNvCxnSpPr>
            <a:cxnSpLocks/>
          </p:cNvCxnSpPr>
          <p:nvPr/>
        </p:nvCxnSpPr>
        <p:spPr>
          <a:xfrm flipV="1">
            <a:off x="3541312" y="3930335"/>
            <a:ext cx="2186062" cy="108940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42D463A-B6A8-4954-A7EA-B9E4C21A56ED}"/>
              </a:ext>
            </a:extLst>
          </p:cNvPr>
          <p:cNvCxnSpPr>
            <a:cxnSpLocks/>
          </p:cNvCxnSpPr>
          <p:nvPr/>
        </p:nvCxnSpPr>
        <p:spPr>
          <a:xfrm>
            <a:off x="6767672" y="1697652"/>
            <a:ext cx="2235065" cy="1846903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EEB18F9-18AD-4C16-86E3-71F9BBB1B3D2}"/>
              </a:ext>
            </a:extLst>
          </p:cNvPr>
          <p:cNvCxnSpPr>
            <a:cxnSpLocks/>
          </p:cNvCxnSpPr>
          <p:nvPr/>
        </p:nvCxnSpPr>
        <p:spPr>
          <a:xfrm>
            <a:off x="6777573" y="2811514"/>
            <a:ext cx="2225164" cy="73304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25B4A9E-3AD9-4CBB-9DD0-6383279853BF}"/>
              </a:ext>
            </a:extLst>
          </p:cNvPr>
          <p:cNvCxnSpPr>
            <a:cxnSpLocks/>
          </p:cNvCxnSpPr>
          <p:nvPr/>
        </p:nvCxnSpPr>
        <p:spPr>
          <a:xfrm flipV="1">
            <a:off x="6777573" y="3544555"/>
            <a:ext cx="2225164" cy="390803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14DC146-5423-475E-9B6E-E8CE8F2B6015}"/>
              </a:ext>
            </a:extLst>
          </p:cNvPr>
          <p:cNvCxnSpPr>
            <a:cxnSpLocks/>
          </p:cNvCxnSpPr>
          <p:nvPr/>
        </p:nvCxnSpPr>
        <p:spPr>
          <a:xfrm flipV="1">
            <a:off x="6777573" y="3544555"/>
            <a:ext cx="2225164" cy="1548875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945C63A-7EEB-45D1-BE15-19334E2C4187}"/>
              </a:ext>
            </a:extLst>
          </p:cNvPr>
          <p:cNvGrpSpPr/>
          <p:nvPr/>
        </p:nvGrpSpPr>
        <p:grpSpPr>
          <a:xfrm>
            <a:off x="6886949" y="4345412"/>
            <a:ext cx="1492609" cy="848663"/>
            <a:chOff x="7008726" y="698724"/>
            <a:chExt cx="1718268" cy="884803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BF9727E-7589-4C8F-A230-FEF211E0A1AD}"/>
                </a:ext>
              </a:extLst>
            </p:cNvPr>
            <p:cNvSpPr/>
            <p:nvPr/>
          </p:nvSpPr>
          <p:spPr>
            <a:xfrm>
              <a:off x="7008726" y="698724"/>
              <a:ext cx="1718268" cy="8848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D158AF98-E67B-4646-9AE9-FA97CFC98B5B}"/>
                </a:ext>
              </a:extLst>
            </p:cNvPr>
            <p:cNvGrpSpPr/>
            <p:nvPr/>
          </p:nvGrpSpPr>
          <p:grpSpPr>
            <a:xfrm>
              <a:off x="7120931" y="792458"/>
              <a:ext cx="1485482" cy="726932"/>
              <a:chOff x="2262553" y="1723293"/>
              <a:chExt cx="7504444" cy="3773156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3F548C54-F416-4BC3-BBBD-55293A95D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7015" y="1723293"/>
                <a:ext cx="0" cy="37731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C16E1AE7-C01C-42DF-BA3D-81DFA0B113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2553" y="5236867"/>
                <a:ext cx="750444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FE07370-3C00-4D0B-BF58-F58D635E817F}"/>
                  </a:ext>
                </a:extLst>
              </p:cNvPr>
              <p:cNvCxnSpPr/>
              <p:nvPr/>
            </p:nvCxnSpPr>
            <p:spPr>
              <a:xfrm>
                <a:off x="2497015" y="5236867"/>
                <a:ext cx="3783491" cy="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EA37C744-5C67-4AD0-86A5-31B67E4356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80506" y="2010175"/>
                <a:ext cx="2371828" cy="321831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B9760F5-E52B-4EFD-ADF8-1D19B5F723C0}"/>
              </a:ext>
            </a:extLst>
          </p:cNvPr>
          <p:cNvCxnSpPr>
            <a:cxnSpLocks/>
            <a:stCxn id="5" idx="6"/>
            <a:endCxn id="37" idx="2"/>
          </p:cNvCxnSpPr>
          <p:nvPr/>
        </p:nvCxnSpPr>
        <p:spPr>
          <a:xfrm flipV="1">
            <a:off x="3544556" y="1692629"/>
            <a:ext cx="2176161" cy="182739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96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629A3-35AE-4860-BB95-243BD0683986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5E06-3E9E-417C-96B4-F61214588473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B8171-F28D-4F4B-BCB2-2556C317BB7B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BB75E-B043-482E-9606-4943079C931B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0D37DBE-3EA4-4592-9BB0-8FD32BDBBDF4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1C2C0-0D47-4620-A843-75C4CA1B220D}"/>
              </a:ext>
            </a:extLst>
          </p:cNvPr>
          <p:cNvSpPr txBox="1"/>
          <p:nvPr/>
        </p:nvSpPr>
        <p:spPr>
          <a:xfrm>
            <a:off x="10264391" y="3291909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0D6473-767F-4540-8AA8-C88EB5C5CA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36DDF9-DFCE-4122-9538-42B7F41744D4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99608-3D63-43B8-9B36-42905060D2E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CAECD6-3AD0-45FC-A78C-8E61D2ED909F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8BF83-BCF4-4BC0-AD55-E4B2409F60B9}"/>
              </a:ext>
            </a:extLst>
          </p:cNvPr>
          <p:cNvSpPr txBox="1"/>
          <p:nvPr/>
        </p:nvSpPr>
        <p:spPr>
          <a:xfrm>
            <a:off x="4125148" y="4291722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C94C63-AD2B-4E23-9480-A0188CAC14CB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E49010-D2D1-4605-BDE6-167D657B75DF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E7094C-9A95-44B4-AE35-6B91365611AC}"/>
              </a:ext>
            </a:extLst>
          </p:cNvPr>
          <p:cNvSpPr/>
          <p:nvPr/>
        </p:nvSpPr>
        <p:spPr>
          <a:xfrm>
            <a:off x="9001646" y="4632289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/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3EE52A9-D1A2-43DF-81EF-387598E66C5A}"/>
              </a:ext>
            </a:extLst>
          </p:cNvPr>
          <p:cNvSpPr txBox="1"/>
          <p:nvPr/>
        </p:nvSpPr>
        <p:spPr>
          <a:xfrm>
            <a:off x="10264391" y="4904086"/>
            <a:ext cx="116089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Real value</a:t>
            </a:r>
            <a:endParaRPr lang="en-NL" dirty="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D256AC-E3B6-463A-9EC9-94A4152635C8}"/>
              </a:ext>
            </a:extLst>
          </p:cNvPr>
          <p:cNvCxnSpPr>
            <a:cxnSpLocks/>
          </p:cNvCxnSpPr>
          <p:nvPr/>
        </p:nvCxnSpPr>
        <p:spPr>
          <a:xfrm>
            <a:off x="9380192" y="4077702"/>
            <a:ext cx="0" cy="442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2CE4D-008A-4026-AEE3-FE51EA33F446}"/>
              </a:ext>
            </a:extLst>
          </p:cNvPr>
          <p:cNvCxnSpPr>
            <a:cxnSpLocks/>
          </p:cNvCxnSpPr>
          <p:nvPr/>
        </p:nvCxnSpPr>
        <p:spPr>
          <a:xfrm flipV="1">
            <a:off x="9640441" y="4077702"/>
            <a:ext cx="0" cy="46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/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D80731-FA3C-4B5F-82EC-88D4F553FBD7}"/>
              </a:ext>
            </a:extLst>
          </p:cNvPr>
          <p:cNvSpPr txBox="1"/>
          <p:nvPr/>
        </p:nvSpPr>
        <p:spPr>
          <a:xfrm>
            <a:off x="8039745" y="4128771"/>
            <a:ext cx="1249060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(cost function)</a:t>
            </a:r>
            <a:endParaRPr lang="en-NL" sz="1400" dirty="0" err="1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94A7FF9-C935-4FA8-AE1D-07681AC00D92}"/>
              </a:ext>
            </a:extLst>
          </p:cNvPr>
          <p:cNvGrpSpPr/>
          <p:nvPr/>
        </p:nvGrpSpPr>
        <p:grpSpPr>
          <a:xfrm>
            <a:off x="9161585" y="919430"/>
            <a:ext cx="1764000" cy="1572587"/>
            <a:chOff x="9161585" y="919430"/>
            <a:chExt cx="1764000" cy="1572587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B32D7B3-46FA-4B31-8581-15DDA4A127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C6634F4-9F88-4502-858C-141C7616F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819745-772B-452C-B91C-CFAE40472B00}"/>
                </a:ext>
              </a:extLst>
            </p:cNvPr>
            <p:cNvSpPr/>
            <p:nvPr/>
          </p:nvSpPr>
          <p:spPr>
            <a:xfrm>
              <a:off x="9288805" y="1519390"/>
              <a:ext cx="237032" cy="578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47898B9-78BF-4E2F-BCD1-10844260EF2F}"/>
                </a:ext>
              </a:extLst>
            </p:cNvPr>
            <p:cNvSpPr/>
            <p:nvPr/>
          </p:nvSpPr>
          <p:spPr>
            <a:xfrm>
              <a:off x="9640441" y="1225900"/>
              <a:ext cx="237019" cy="8716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C5F7F12-9DA3-4205-90DC-ABED1E750FA2}"/>
                </a:ext>
              </a:extLst>
            </p:cNvPr>
            <p:cNvSpPr/>
            <p:nvPr/>
          </p:nvSpPr>
          <p:spPr>
            <a:xfrm>
              <a:off x="10022931" y="919430"/>
              <a:ext cx="237018" cy="11781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18790D9-7E7A-48E9-9401-0B849AB29C0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18790D9-7E7A-48E9-9401-0B849AB29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DD17D4-7213-477B-AC85-BC8EDE57A803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582E080-E28B-4ACD-861A-5B31FDBE3311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D1386D0-185A-4A63-92D8-3A204BBD6363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9863AB-7E9B-4317-9F67-CD0B8157353A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C0C53A-7B9A-4E24-AB6D-F73242270CF8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48CD8B-93A0-4EB1-B6D1-4D7CEE5D3CC2}"/>
              </a:ext>
            </a:extLst>
          </p:cNvPr>
          <p:cNvCxnSpPr>
            <a:cxnSpLocks/>
          </p:cNvCxnSpPr>
          <p:nvPr/>
        </p:nvCxnSpPr>
        <p:spPr>
          <a:xfrm flipH="1" flipV="1">
            <a:off x="8039745" y="3429001"/>
            <a:ext cx="875412" cy="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244AC8A-F6E9-4C4A-AEC3-A13647790ABE}"/>
              </a:ext>
            </a:extLst>
          </p:cNvPr>
          <p:cNvCxnSpPr>
            <a:cxnSpLocks/>
          </p:cNvCxnSpPr>
          <p:nvPr/>
        </p:nvCxnSpPr>
        <p:spPr>
          <a:xfrm flipH="1" flipV="1">
            <a:off x="3600575" y="2215424"/>
            <a:ext cx="1559221" cy="128879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1EDEB7-768A-43A2-ACFB-B73ACC7662A6}"/>
              </a:ext>
            </a:extLst>
          </p:cNvPr>
          <p:cNvCxnSpPr>
            <a:cxnSpLocks/>
          </p:cNvCxnSpPr>
          <p:nvPr/>
        </p:nvCxnSpPr>
        <p:spPr>
          <a:xfrm flipH="1">
            <a:off x="3737589" y="3636857"/>
            <a:ext cx="1439307" cy="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DEF8D-10DB-4B5F-8D97-72AB95BD9E2E}"/>
              </a:ext>
            </a:extLst>
          </p:cNvPr>
          <p:cNvCxnSpPr>
            <a:cxnSpLocks/>
          </p:cNvCxnSpPr>
          <p:nvPr/>
        </p:nvCxnSpPr>
        <p:spPr>
          <a:xfrm flipH="1">
            <a:off x="3630111" y="3652662"/>
            <a:ext cx="1519321" cy="1138965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F420B2B-B115-4957-B32E-0276A1840E58}"/>
              </a:ext>
            </a:extLst>
          </p:cNvPr>
          <p:cNvSpPr txBox="1"/>
          <p:nvPr/>
        </p:nvSpPr>
        <p:spPr>
          <a:xfrm>
            <a:off x="4273467" y="5176083"/>
            <a:ext cx="2676021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u="sng" dirty="0"/>
              <a:t>Weights get updated</a:t>
            </a:r>
            <a:endParaRPr lang="en-NL" b="1" u="sng" dirty="0" err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BA195-AD37-4F9F-8AEC-EF3DA1A4620A}"/>
              </a:ext>
            </a:extLst>
          </p:cNvPr>
          <p:cNvSpPr txBox="1"/>
          <p:nvPr/>
        </p:nvSpPr>
        <p:spPr>
          <a:xfrm>
            <a:off x="4273466" y="5670624"/>
            <a:ext cx="568444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We only have control on the weights in this simple model</a:t>
            </a:r>
            <a:endParaRPr lang="en-NL" b="1" dirty="0" err="1"/>
          </a:p>
        </p:txBody>
      </p:sp>
    </p:spTree>
    <p:extLst>
      <p:ext uri="{BB962C8B-B14F-4D97-AF65-F5344CB8AC3E}">
        <p14:creationId xmlns:p14="http://schemas.microsoft.com/office/powerpoint/2010/main" val="15436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  <p:bldP spid="46" grpId="0"/>
      <p:bldP spid="47" grpId="0"/>
      <p:bldP spid="75" grpId="0"/>
      <p:bldP spid="7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202EFED-31F5-47D3-8427-97E4A598CF18}"/>
              </a:ext>
            </a:extLst>
          </p:cNvPr>
          <p:cNvGrpSpPr/>
          <p:nvPr/>
        </p:nvGrpSpPr>
        <p:grpSpPr>
          <a:xfrm>
            <a:off x="9161585" y="919430"/>
            <a:ext cx="1764000" cy="1572587"/>
            <a:chOff x="9161585" y="919430"/>
            <a:chExt cx="1764000" cy="157258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C6D2FE3-E063-41B8-9E6C-DED274FA7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B6A9F61-2657-48FF-B55E-7B4A7C3EE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B5E4F7-6872-4DAE-8569-7A060E44817C}"/>
                </a:ext>
              </a:extLst>
            </p:cNvPr>
            <p:cNvSpPr/>
            <p:nvPr/>
          </p:nvSpPr>
          <p:spPr>
            <a:xfrm>
              <a:off x="9288805" y="1519390"/>
              <a:ext cx="237032" cy="578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00F090B-E6DD-4845-A3BD-25E603BD5293}"/>
                </a:ext>
              </a:extLst>
            </p:cNvPr>
            <p:cNvSpPr/>
            <p:nvPr/>
          </p:nvSpPr>
          <p:spPr>
            <a:xfrm>
              <a:off x="9640441" y="1225900"/>
              <a:ext cx="237019" cy="8716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A70F71-D5CD-465D-B083-E5313DAFF0CA}"/>
                </a:ext>
              </a:extLst>
            </p:cNvPr>
            <p:cNvSpPr/>
            <p:nvPr/>
          </p:nvSpPr>
          <p:spPr>
            <a:xfrm>
              <a:off x="10022931" y="919430"/>
              <a:ext cx="237018" cy="11781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9782007-C216-4867-9F70-6A2A9F679104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9782007-C216-4867-9F70-6A2A9F679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E0B650-1143-4F8B-9CE2-0F159912CB95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837A30-DD36-4C76-A240-6FB839C25B85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629A3-35AE-4860-BB95-243BD0683986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5E06-3E9E-417C-96B4-F61214588473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B8171-F28D-4F4B-BCB2-2556C317BB7B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BB75E-B043-482E-9606-4943079C931B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0D37DBE-3EA4-4592-9BB0-8FD32BDBBDF4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1C2C0-0D47-4620-A843-75C4CA1B220D}"/>
              </a:ext>
            </a:extLst>
          </p:cNvPr>
          <p:cNvSpPr txBox="1"/>
          <p:nvPr/>
        </p:nvSpPr>
        <p:spPr>
          <a:xfrm>
            <a:off x="10264391" y="3291909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0D6473-767F-4540-8AA8-C88EB5C5CA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36DDF9-DFCE-4122-9538-42B7F41744D4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99608-3D63-43B8-9B36-42905060D2E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CAECD6-3AD0-45FC-A78C-8E61D2ED909F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8BF83-BCF4-4BC0-AD55-E4B2409F60B9}"/>
              </a:ext>
            </a:extLst>
          </p:cNvPr>
          <p:cNvSpPr txBox="1"/>
          <p:nvPr/>
        </p:nvSpPr>
        <p:spPr>
          <a:xfrm>
            <a:off x="4125148" y="4291722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C94C63-AD2B-4E23-9480-A0188CAC14CB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E49010-D2D1-4605-BDE6-167D657B75DF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E7094C-9A95-44B4-AE35-6B91365611AC}"/>
              </a:ext>
            </a:extLst>
          </p:cNvPr>
          <p:cNvSpPr/>
          <p:nvPr/>
        </p:nvSpPr>
        <p:spPr>
          <a:xfrm>
            <a:off x="9001646" y="4632289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/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3EE52A9-D1A2-43DF-81EF-387598E66C5A}"/>
              </a:ext>
            </a:extLst>
          </p:cNvPr>
          <p:cNvSpPr txBox="1"/>
          <p:nvPr/>
        </p:nvSpPr>
        <p:spPr>
          <a:xfrm>
            <a:off x="10264391" y="4904086"/>
            <a:ext cx="116089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Real value</a:t>
            </a:r>
            <a:endParaRPr lang="en-NL" dirty="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D256AC-E3B6-463A-9EC9-94A4152635C8}"/>
              </a:ext>
            </a:extLst>
          </p:cNvPr>
          <p:cNvCxnSpPr>
            <a:cxnSpLocks/>
          </p:cNvCxnSpPr>
          <p:nvPr/>
        </p:nvCxnSpPr>
        <p:spPr>
          <a:xfrm>
            <a:off x="9380192" y="4077702"/>
            <a:ext cx="0" cy="442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2CE4D-008A-4026-AEE3-FE51EA33F446}"/>
              </a:ext>
            </a:extLst>
          </p:cNvPr>
          <p:cNvCxnSpPr>
            <a:cxnSpLocks/>
          </p:cNvCxnSpPr>
          <p:nvPr/>
        </p:nvCxnSpPr>
        <p:spPr>
          <a:xfrm flipV="1">
            <a:off x="9640441" y="4077702"/>
            <a:ext cx="0" cy="46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/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D80731-FA3C-4B5F-82EC-88D4F553FBD7}"/>
              </a:ext>
            </a:extLst>
          </p:cNvPr>
          <p:cNvSpPr txBox="1"/>
          <p:nvPr/>
        </p:nvSpPr>
        <p:spPr>
          <a:xfrm>
            <a:off x="8039745" y="4128771"/>
            <a:ext cx="1249060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(cost function)</a:t>
            </a:r>
            <a:endParaRPr lang="en-NL" sz="1400" dirty="0" err="1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94A7FF9-C935-4FA8-AE1D-07681AC00D92}"/>
              </a:ext>
            </a:extLst>
          </p:cNvPr>
          <p:cNvGrpSpPr/>
          <p:nvPr/>
        </p:nvGrpSpPr>
        <p:grpSpPr>
          <a:xfrm>
            <a:off x="9161585" y="1071824"/>
            <a:ext cx="1764000" cy="1420193"/>
            <a:chOff x="9161585" y="1071824"/>
            <a:chExt cx="1764000" cy="1420193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B32D7B3-46FA-4B31-8581-15DDA4A127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C6634F4-9F88-4502-858C-141C7616F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819745-772B-452C-B91C-CFAE40472B00}"/>
                </a:ext>
              </a:extLst>
            </p:cNvPr>
            <p:cNvSpPr/>
            <p:nvPr/>
          </p:nvSpPr>
          <p:spPr>
            <a:xfrm>
              <a:off x="9288805" y="1071824"/>
              <a:ext cx="237032" cy="10257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47898B9-78BF-4E2F-BCD1-10844260EF2F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C5F7F12-9DA3-4205-90DC-ABED1E750FA2}"/>
                </a:ext>
              </a:extLst>
            </p:cNvPr>
            <p:cNvSpPr/>
            <p:nvPr/>
          </p:nvSpPr>
          <p:spPr>
            <a:xfrm>
              <a:off x="10022931" y="1544096"/>
              <a:ext cx="237018" cy="5534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18790D9-7E7A-48E9-9401-0B849AB29C0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18790D9-7E7A-48E9-9401-0B849AB29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DD17D4-7213-477B-AC85-BC8EDE57A803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582E080-E28B-4ACD-861A-5B31FDBE3311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D1386D0-185A-4A63-92D8-3A204BBD6363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9863AB-7E9B-4317-9F67-CD0B8157353A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C0C53A-7B9A-4E24-AB6D-F73242270CF8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48CD8B-93A0-4EB1-B6D1-4D7CEE5D3CC2}"/>
              </a:ext>
            </a:extLst>
          </p:cNvPr>
          <p:cNvCxnSpPr>
            <a:cxnSpLocks/>
          </p:cNvCxnSpPr>
          <p:nvPr/>
        </p:nvCxnSpPr>
        <p:spPr>
          <a:xfrm flipH="1" flipV="1">
            <a:off x="8039745" y="3429001"/>
            <a:ext cx="875412" cy="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244AC8A-F6E9-4C4A-AEC3-A13647790ABE}"/>
              </a:ext>
            </a:extLst>
          </p:cNvPr>
          <p:cNvCxnSpPr>
            <a:cxnSpLocks/>
          </p:cNvCxnSpPr>
          <p:nvPr/>
        </p:nvCxnSpPr>
        <p:spPr>
          <a:xfrm flipH="1" flipV="1">
            <a:off x="3600575" y="2215424"/>
            <a:ext cx="1559221" cy="128879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1EDEB7-768A-43A2-ACFB-B73ACC7662A6}"/>
              </a:ext>
            </a:extLst>
          </p:cNvPr>
          <p:cNvCxnSpPr>
            <a:cxnSpLocks/>
          </p:cNvCxnSpPr>
          <p:nvPr/>
        </p:nvCxnSpPr>
        <p:spPr>
          <a:xfrm flipH="1">
            <a:off x="3737589" y="3636857"/>
            <a:ext cx="1439307" cy="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DEF8D-10DB-4B5F-8D97-72AB95BD9E2E}"/>
              </a:ext>
            </a:extLst>
          </p:cNvPr>
          <p:cNvCxnSpPr>
            <a:cxnSpLocks/>
          </p:cNvCxnSpPr>
          <p:nvPr/>
        </p:nvCxnSpPr>
        <p:spPr>
          <a:xfrm flipH="1">
            <a:off x="3630111" y="3652662"/>
            <a:ext cx="1519321" cy="1138965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BFBA195-AD37-4F9F-8AEC-EF3DA1A4620A}"/>
              </a:ext>
            </a:extLst>
          </p:cNvPr>
          <p:cNvSpPr txBox="1"/>
          <p:nvPr/>
        </p:nvSpPr>
        <p:spPr>
          <a:xfrm>
            <a:off x="8957084" y="5768737"/>
            <a:ext cx="260572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Cost function is adjusted</a:t>
            </a:r>
            <a:endParaRPr lang="en-NL" b="1" dirty="0" err="1"/>
          </a:p>
        </p:txBody>
      </p:sp>
    </p:spTree>
    <p:extLst>
      <p:ext uri="{BB962C8B-B14F-4D97-AF65-F5344CB8AC3E}">
        <p14:creationId xmlns:p14="http://schemas.microsoft.com/office/powerpoint/2010/main" val="127934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629A3-35AE-4860-BB95-243BD0683986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5E06-3E9E-417C-96B4-F61214588473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B8171-F28D-4F4B-BCB2-2556C317BB7B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BB75E-B043-482E-9606-4943079C931B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0D37DBE-3EA4-4592-9BB0-8FD32BDBBDF4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1C2C0-0D47-4620-A843-75C4CA1B220D}"/>
              </a:ext>
            </a:extLst>
          </p:cNvPr>
          <p:cNvSpPr txBox="1"/>
          <p:nvPr/>
        </p:nvSpPr>
        <p:spPr>
          <a:xfrm>
            <a:off x="10264391" y="3291909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0D6473-767F-4540-8AA8-C88EB5C5CA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36DDF9-DFCE-4122-9538-42B7F41744D4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99608-3D63-43B8-9B36-42905060D2E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CAECD6-3AD0-45FC-A78C-8E61D2ED909F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8BF83-BCF4-4BC0-AD55-E4B2409F60B9}"/>
              </a:ext>
            </a:extLst>
          </p:cNvPr>
          <p:cNvSpPr txBox="1"/>
          <p:nvPr/>
        </p:nvSpPr>
        <p:spPr>
          <a:xfrm>
            <a:off x="4125148" y="4291722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C94C63-AD2B-4E23-9480-A0188CAC14CB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E49010-D2D1-4605-BDE6-167D657B75DF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E7094C-9A95-44B4-AE35-6B91365611AC}"/>
              </a:ext>
            </a:extLst>
          </p:cNvPr>
          <p:cNvSpPr/>
          <p:nvPr/>
        </p:nvSpPr>
        <p:spPr>
          <a:xfrm>
            <a:off x="9001646" y="4632289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/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3EE52A9-D1A2-43DF-81EF-387598E66C5A}"/>
              </a:ext>
            </a:extLst>
          </p:cNvPr>
          <p:cNvSpPr txBox="1"/>
          <p:nvPr/>
        </p:nvSpPr>
        <p:spPr>
          <a:xfrm>
            <a:off x="10264391" y="4904086"/>
            <a:ext cx="116089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Real value</a:t>
            </a:r>
            <a:endParaRPr lang="en-NL" dirty="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D256AC-E3B6-463A-9EC9-94A4152635C8}"/>
              </a:ext>
            </a:extLst>
          </p:cNvPr>
          <p:cNvCxnSpPr>
            <a:cxnSpLocks/>
          </p:cNvCxnSpPr>
          <p:nvPr/>
        </p:nvCxnSpPr>
        <p:spPr>
          <a:xfrm>
            <a:off x="9380192" y="4077702"/>
            <a:ext cx="0" cy="442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2CE4D-008A-4026-AEE3-FE51EA33F446}"/>
              </a:ext>
            </a:extLst>
          </p:cNvPr>
          <p:cNvCxnSpPr>
            <a:cxnSpLocks/>
          </p:cNvCxnSpPr>
          <p:nvPr/>
        </p:nvCxnSpPr>
        <p:spPr>
          <a:xfrm flipV="1">
            <a:off x="9640441" y="4077702"/>
            <a:ext cx="0" cy="46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/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D80731-FA3C-4B5F-82EC-88D4F553FBD7}"/>
              </a:ext>
            </a:extLst>
          </p:cNvPr>
          <p:cNvSpPr txBox="1"/>
          <p:nvPr/>
        </p:nvSpPr>
        <p:spPr>
          <a:xfrm>
            <a:off x="8039745" y="4128771"/>
            <a:ext cx="1249060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(cost function)</a:t>
            </a:r>
            <a:endParaRPr lang="en-NL" sz="1400" dirty="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1386D0-185A-4A63-92D8-3A204BBD6363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9863AB-7E9B-4317-9F67-CD0B8157353A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C0C53A-7B9A-4E24-AB6D-F73242270CF8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48CD8B-93A0-4EB1-B6D1-4D7CEE5D3CC2}"/>
              </a:ext>
            </a:extLst>
          </p:cNvPr>
          <p:cNvCxnSpPr>
            <a:cxnSpLocks/>
          </p:cNvCxnSpPr>
          <p:nvPr/>
        </p:nvCxnSpPr>
        <p:spPr>
          <a:xfrm flipH="1" flipV="1">
            <a:off x="8039745" y="3429001"/>
            <a:ext cx="875412" cy="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244AC8A-F6E9-4C4A-AEC3-A13647790ABE}"/>
              </a:ext>
            </a:extLst>
          </p:cNvPr>
          <p:cNvCxnSpPr>
            <a:cxnSpLocks/>
          </p:cNvCxnSpPr>
          <p:nvPr/>
        </p:nvCxnSpPr>
        <p:spPr>
          <a:xfrm flipH="1" flipV="1">
            <a:off x="3600575" y="2215424"/>
            <a:ext cx="1559221" cy="128879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1EDEB7-768A-43A2-ACFB-B73ACC7662A6}"/>
              </a:ext>
            </a:extLst>
          </p:cNvPr>
          <p:cNvCxnSpPr>
            <a:cxnSpLocks/>
          </p:cNvCxnSpPr>
          <p:nvPr/>
        </p:nvCxnSpPr>
        <p:spPr>
          <a:xfrm flipH="1">
            <a:off x="3737589" y="3636857"/>
            <a:ext cx="1439307" cy="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DEF8D-10DB-4B5F-8D97-72AB95BD9E2E}"/>
              </a:ext>
            </a:extLst>
          </p:cNvPr>
          <p:cNvCxnSpPr>
            <a:cxnSpLocks/>
          </p:cNvCxnSpPr>
          <p:nvPr/>
        </p:nvCxnSpPr>
        <p:spPr>
          <a:xfrm flipH="1">
            <a:off x="3630111" y="3652662"/>
            <a:ext cx="1519321" cy="1138965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F420B2B-B115-4957-B32E-0276A1840E58}"/>
              </a:ext>
            </a:extLst>
          </p:cNvPr>
          <p:cNvSpPr txBox="1"/>
          <p:nvPr/>
        </p:nvSpPr>
        <p:spPr>
          <a:xfrm>
            <a:off x="4273467" y="5176083"/>
            <a:ext cx="2676021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u="sng" dirty="0"/>
              <a:t>Weights get updated</a:t>
            </a:r>
            <a:endParaRPr lang="en-NL" b="1" u="sng" dirty="0" err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E587D1-2593-49B6-9EB2-277F2EA90064}"/>
              </a:ext>
            </a:extLst>
          </p:cNvPr>
          <p:cNvSpPr txBox="1"/>
          <p:nvPr/>
        </p:nvSpPr>
        <p:spPr>
          <a:xfrm>
            <a:off x="8957084" y="5768737"/>
            <a:ext cx="260572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Cost function is adjusted</a:t>
            </a:r>
            <a:endParaRPr lang="en-NL" b="1" dirty="0" err="1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772C844-1D79-427A-82A2-945FD1989E27}"/>
              </a:ext>
            </a:extLst>
          </p:cNvPr>
          <p:cNvGrpSpPr/>
          <p:nvPr/>
        </p:nvGrpSpPr>
        <p:grpSpPr>
          <a:xfrm>
            <a:off x="9161585" y="1071824"/>
            <a:ext cx="1764000" cy="1420193"/>
            <a:chOff x="9161585" y="1071824"/>
            <a:chExt cx="1764000" cy="1420193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29477BD-7716-4D57-B97F-1D858AF9D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E6B7D87-52DC-4D10-9F84-F836E4B8C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743F07-36F0-4A2F-A1F0-C75E37C929BE}"/>
                </a:ext>
              </a:extLst>
            </p:cNvPr>
            <p:cNvSpPr/>
            <p:nvPr/>
          </p:nvSpPr>
          <p:spPr>
            <a:xfrm>
              <a:off x="9288805" y="1071824"/>
              <a:ext cx="237032" cy="10257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42BB0F5-C7A2-499E-8FAA-6FDD8FD1D9C6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4812DE-0314-43A4-A25A-794F72262083}"/>
                </a:ext>
              </a:extLst>
            </p:cNvPr>
            <p:cNvSpPr/>
            <p:nvPr/>
          </p:nvSpPr>
          <p:spPr>
            <a:xfrm>
              <a:off x="10022931" y="1544096"/>
              <a:ext cx="237018" cy="5534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BCCAA36-2E3F-4E34-B0EC-9C798EAC2E5C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BCCAA36-2E3F-4E34-B0EC-9C798EAC2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9298139-3667-42C9-99E9-18D5779F45DF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A2174FE-DE1E-403D-BE62-139E73A2820F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01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BC43260-68F7-418F-9F92-161EF96CEC29}"/>
              </a:ext>
            </a:extLst>
          </p:cNvPr>
          <p:cNvGrpSpPr/>
          <p:nvPr/>
        </p:nvGrpSpPr>
        <p:grpSpPr>
          <a:xfrm>
            <a:off x="9161585" y="1071824"/>
            <a:ext cx="1764000" cy="1420193"/>
            <a:chOff x="9161585" y="1071824"/>
            <a:chExt cx="1764000" cy="1420193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2269682-E293-43BC-8AFF-ACD344FA21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8F9F629-F6DE-4A4B-AB75-2D4FB914D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7065979-1589-4A87-BAB1-A63147B9B665}"/>
                </a:ext>
              </a:extLst>
            </p:cNvPr>
            <p:cNvSpPr/>
            <p:nvPr/>
          </p:nvSpPr>
          <p:spPr>
            <a:xfrm>
              <a:off x="9288805" y="1071824"/>
              <a:ext cx="237032" cy="10257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CD449EA-6A1E-4900-98C8-6AA29C55000C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0C30710-257B-4634-8AED-060A7C922653}"/>
                </a:ext>
              </a:extLst>
            </p:cNvPr>
            <p:cNvSpPr/>
            <p:nvPr/>
          </p:nvSpPr>
          <p:spPr>
            <a:xfrm>
              <a:off x="10022931" y="1544096"/>
              <a:ext cx="237018" cy="5534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4187C93-C767-4679-92E1-426856B8F64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4187C93-C767-4679-92E1-426856B8F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5AF23E-B0F3-4BAF-8E4B-250A652B681A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649840C-9D2A-4FCB-A3B2-13481715F8CE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629A3-35AE-4860-BB95-243BD0683986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5E06-3E9E-417C-96B4-F61214588473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B8171-F28D-4F4B-BCB2-2556C317BB7B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BB75E-B043-482E-9606-4943079C931B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0D37DBE-3EA4-4592-9BB0-8FD32BDBBDF4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1C2C0-0D47-4620-A843-75C4CA1B220D}"/>
              </a:ext>
            </a:extLst>
          </p:cNvPr>
          <p:cNvSpPr txBox="1"/>
          <p:nvPr/>
        </p:nvSpPr>
        <p:spPr>
          <a:xfrm>
            <a:off x="10264391" y="3291909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0D6473-767F-4540-8AA8-C88EB5C5CA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36DDF9-DFCE-4122-9538-42B7F41744D4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99608-3D63-43B8-9B36-42905060D2E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CAECD6-3AD0-45FC-A78C-8E61D2ED909F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8BF83-BCF4-4BC0-AD55-E4B2409F60B9}"/>
              </a:ext>
            </a:extLst>
          </p:cNvPr>
          <p:cNvSpPr txBox="1"/>
          <p:nvPr/>
        </p:nvSpPr>
        <p:spPr>
          <a:xfrm>
            <a:off x="4125148" y="4291722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C94C63-AD2B-4E23-9480-A0188CAC14CB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E49010-D2D1-4605-BDE6-167D657B75DF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E7094C-9A95-44B4-AE35-6B91365611AC}"/>
              </a:ext>
            </a:extLst>
          </p:cNvPr>
          <p:cNvSpPr/>
          <p:nvPr/>
        </p:nvSpPr>
        <p:spPr>
          <a:xfrm>
            <a:off x="9001646" y="4632289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/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3EE52A9-D1A2-43DF-81EF-387598E66C5A}"/>
              </a:ext>
            </a:extLst>
          </p:cNvPr>
          <p:cNvSpPr txBox="1"/>
          <p:nvPr/>
        </p:nvSpPr>
        <p:spPr>
          <a:xfrm>
            <a:off x="10264391" y="4904086"/>
            <a:ext cx="116089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Real value</a:t>
            </a:r>
            <a:endParaRPr lang="en-NL" dirty="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D256AC-E3B6-463A-9EC9-94A4152635C8}"/>
              </a:ext>
            </a:extLst>
          </p:cNvPr>
          <p:cNvCxnSpPr>
            <a:cxnSpLocks/>
          </p:cNvCxnSpPr>
          <p:nvPr/>
        </p:nvCxnSpPr>
        <p:spPr>
          <a:xfrm>
            <a:off x="9380192" y="4077702"/>
            <a:ext cx="0" cy="442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2CE4D-008A-4026-AEE3-FE51EA33F446}"/>
              </a:ext>
            </a:extLst>
          </p:cNvPr>
          <p:cNvCxnSpPr>
            <a:cxnSpLocks/>
          </p:cNvCxnSpPr>
          <p:nvPr/>
        </p:nvCxnSpPr>
        <p:spPr>
          <a:xfrm flipV="1">
            <a:off x="9640441" y="4077702"/>
            <a:ext cx="0" cy="46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/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D80731-FA3C-4B5F-82EC-88D4F553FBD7}"/>
              </a:ext>
            </a:extLst>
          </p:cNvPr>
          <p:cNvSpPr txBox="1"/>
          <p:nvPr/>
        </p:nvSpPr>
        <p:spPr>
          <a:xfrm>
            <a:off x="8039745" y="4128771"/>
            <a:ext cx="1249060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(cost function)</a:t>
            </a:r>
            <a:endParaRPr lang="en-NL" sz="1400" dirty="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1386D0-185A-4A63-92D8-3A204BBD6363}"/>
              </a:ext>
            </a:extLst>
          </p:cNvPr>
          <p:cNvSpPr txBox="1"/>
          <p:nvPr/>
        </p:nvSpPr>
        <p:spPr>
          <a:xfrm>
            <a:off x="984475" y="1692628"/>
            <a:ext cx="758541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shape</a:t>
            </a:r>
            <a:endParaRPr lang="en-NL" dirty="0" err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9863AB-7E9B-4317-9F67-CD0B8157353A}"/>
              </a:ext>
            </a:extLst>
          </p:cNvPr>
          <p:cNvSpPr txBox="1"/>
          <p:nvPr/>
        </p:nvSpPr>
        <p:spPr>
          <a:xfrm>
            <a:off x="952324" y="3291910"/>
            <a:ext cx="67197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color</a:t>
            </a:r>
            <a:endParaRPr lang="en-NL" dirty="0" err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C0C53A-7B9A-4E24-AB6D-F73242270CF8}"/>
              </a:ext>
            </a:extLst>
          </p:cNvPr>
          <p:cNvSpPr txBox="1"/>
          <p:nvPr/>
        </p:nvSpPr>
        <p:spPr>
          <a:xfrm>
            <a:off x="921761" y="4791627"/>
            <a:ext cx="1269899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Black pixels</a:t>
            </a:r>
            <a:endParaRPr lang="en-NL" dirty="0" err="1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48CD8B-93A0-4EB1-B6D1-4D7CEE5D3CC2}"/>
              </a:ext>
            </a:extLst>
          </p:cNvPr>
          <p:cNvCxnSpPr>
            <a:cxnSpLocks/>
          </p:cNvCxnSpPr>
          <p:nvPr/>
        </p:nvCxnSpPr>
        <p:spPr>
          <a:xfrm flipH="1" flipV="1">
            <a:off x="8039745" y="3429001"/>
            <a:ext cx="875412" cy="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244AC8A-F6E9-4C4A-AEC3-A13647790ABE}"/>
              </a:ext>
            </a:extLst>
          </p:cNvPr>
          <p:cNvCxnSpPr>
            <a:cxnSpLocks/>
          </p:cNvCxnSpPr>
          <p:nvPr/>
        </p:nvCxnSpPr>
        <p:spPr>
          <a:xfrm flipH="1" flipV="1">
            <a:off x="3600575" y="2215424"/>
            <a:ext cx="1559221" cy="128879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1EDEB7-768A-43A2-ACFB-B73ACC7662A6}"/>
              </a:ext>
            </a:extLst>
          </p:cNvPr>
          <p:cNvCxnSpPr>
            <a:cxnSpLocks/>
          </p:cNvCxnSpPr>
          <p:nvPr/>
        </p:nvCxnSpPr>
        <p:spPr>
          <a:xfrm flipH="1">
            <a:off x="3737589" y="3636857"/>
            <a:ext cx="1439307" cy="1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DEF8D-10DB-4B5F-8D97-72AB95BD9E2E}"/>
              </a:ext>
            </a:extLst>
          </p:cNvPr>
          <p:cNvCxnSpPr>
            <a:cxnSpLocks/>
          </p:cNvCxnSpPr>
          <p:nvPr/>
        </p:nvCxnSpPr>
        <p:spPr>
          <a:xfrm flipH="1">
            <a:off x="3630111" y="3652662"/>
            <a:ext cx="1519321" cy="1138965"/>
          </a:xfrm>
          <a:prstGeom prst="straightConnector1">
            <a:avLst/>
          </a:prstGeom>
          <a:ln>
            <a:headEnd type="triangle"/>
            <a:tailEnd type="non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BFBA195-AD37-4F9F-8AEC-EF3DA1A4620A}"/>
              </a:ext>
            </a:extLst>
          </p:cNvPr>
          <p:cNvSpPr txBox="1"/>
          <p:nvPr/>
        </p:nvSpPr>
        <p:spPr>
          <a:xfrm>
            <a:off x="8957084" y="5768737"/>
            <a:ext cx="260572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Cost function is adjusted</a:t>
            </a:r>
            <a:endParaRPr lang="en-NL" b="1" dirty="0" err="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C484BE1-F941-4306-9694-1713020021DB}"/>
              </a:ext>
            </a:extLst>
          </p:cNvPr>
          <p:cNvGrpSpPr/>
          <p:nvPr/>
        </p:nvGrpSpPr>
        <p:grpSpPr>
          <a:xfrm>
            <a:off x="9161585" y="1219197"/>
            <a:ext cx="1764000" cy="1272820"/>
            <a:chOff x="9161585" y="1219197"/>
            <a:chExt cx="1764000" cy="1272820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524BB0B-6F59-4E32-BEC3-67809B8BD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F1B98F1-CCD9-41E6-8B21-D878255BA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1F9D13E-B00B-4061-9E39-E838182404FE}"/>
                </a:ext>
              </a:extLst>
            </p:cNvPr>
            <p:cNvSpPr/>
            <p:nvPr/>
          </p:nvSpPr>
          <p:spPr>
            <a:xfrm>
              <a:off x="9288805" y="1333080"/>
              <a:ext cx="237032" cy="764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8E60423-9EC7-4E11-977D-8175AAD73449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1B8DD8-F4D8-4724-BA56-EA4F0BD3E88C}"/>
                </a:ext>
              </a:extLst>
            </p:cNvPr>
            <p:cNvSpPr/>
            <p:nvPr/>
          </p:nvSpPr>
          <p:spPr>
            <a:xfrm>
              <a:off x="10022931" y="2051874"/>
              <a:ext cx="237018" cy="457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9AE10E-58B8-49A4-B3C8-710E990646E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9AE10E-58B8-49A4-B3C8-710E99064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F99DAD-3BB0-4972-B0D2-51A615E0554B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FC7517B-27F7-47AB-818A-4DE225E11291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E576521-2556-48C4-B818-2CC930F01AA7}"/>
              </a:ext>
            </a:extLst>
          </p:cNvPr>
          <p:cNvSpPr txBox="1"/>
          <p:nvPr/>
        </p:nvSpPr>
        <p:spPr>
          <a:xfrm>
            <a:off x="788596" y="5988712"/>
            <a:ext cx="675940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u="sng" dirty="0"/>
              <a:t>This process is called Backpropagation</a:t>
            </a:r>
            <a:endParaRPr lang="en-NL" sz="2000" b="1" u="sng" dirty="0" err="1"/>
          </a:p>
        </p:txBody>
      </p:sp>
    </p:spTree>
    <p:extLst>
      <p:ext uri="{BB962C8B-B14F-4D97-AF65-F5344CB8AC3E}">
        <p14:creationId xmlns:p14="http://schemas.microsoft.com/office/powerpoint/2010/main" val="4752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82593102-F8B1-4F18-ACF7-70AAAA257FCA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10994052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applications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pic>
        <p:nvPicPr>
          <p:cNvPr id="10" name="Picture 2" descr="Image result for rijkslogo">
            <a:extLst>
              <a:ext uri="{FF2B5EF4-FFF2-40B4-BE49-F238E27FC236}">
                <a16:creationId xmlns:a16="http://schemas.microsoft.com/office/drawing/2014/main" id="{EE77CA73-8D58-4AAA-8AC3-D3789F4B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43;p97">
            <a:extLst>
              <a:ext uri="{FF2B5EF4-FFF2-40B4-BE49-F238E27FC236}">
                <a16:creationId xmlns:a16="http://schemas.microsoft.com/office/drawing/2014/main" id="{B5C8377F-1B04-4D16-98FA-54A1F2D44E8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52" y="1178729"/>
            <a:ext cx="11358715" cy="41896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4;p97">
            <a:extLst>
              <a:ext uri="{FF2B5EF4-FFF2-40B4-BE49-F238E27FC236}">
                <a16:creationId xmlns:a16="http://schemas.microsoft.com/office/drawing/2014/main" id="{2CFB0F4E-2066-40B9-8930-DA4E37AE5731}"/>
              </a:ext>
            </a:extLst>
          </p:cNvPr>
          <p:cNvSpPr txBox="1"/>
          <p:nvPr/>
        </p:nvSpPr>
        <p:spPr>
          <a:xfrm>
            <a:off x="1065136" y="5509364"/>
            <a:ext cx="7992888" cy="33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 dirty="0">
                <a:latin typeface="Droid Sans"/>
              </a:rPr>
              <a:t>         Luchtfoto	                Landkaart van CBS	 	     					</a:t>
            </a:r>
            <a:endParaRPr dirty="0">
              <a:latin typeface="Droid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5F3C1F-5A75-417C-8E85-C3F0045A2694}"/>
              </a:ext>
            </a:extLst>
          </p:cNvPr>
          <p:cNvSpPr/>
          <p:nvPr/>
        </p:nvSpPr>
        <p:spPr>
          <a:xfrm>
            <a:off x="9912246" y="5509364"/>
            <a:ext cx="1452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" dirty="0">
                <a:latin typeface="Droid Sans"/>
              </a:rPr>
              <a:t>Voorspelling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4263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FC5923-FA3C-4EC2-815B-65701BE3FE60}"/>
              </a:ext>
            </a:extLst>
          </p:cNvPr>
          <p:cNvGrpSpPr/>
          <p:nvPr/>
        </p:nvGrpSpPr>
        <p:grpSpPr>
          <a:xfrm>
            <a:off x="910504" y="1369680"/>
            <a:ext cx="2343896" cy="1238210"/>
            <a:chOff x="2494504" y="1519390"/>
            <a:chExt cx="7561382" cy="411271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2841B0F-3228-4BAD-A05B-1AC1634CA228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FBB02D0-ECD5-4010-BC2A-9A62F95D1B9C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3F95B4-5084-4FA3-B510-FC99972F63E6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70CC531-22EF-44C2-9DD5-4BA9740433D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71E652-55BE-464B-8AF2-9D476E85B358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71E652-55BE-464B-8AF2-9D476E85B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27EC9B-8A9C-4E4E-B80E-EDB1000501B6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3073C59-E464-4B4B-B7D4-EE6C4028F9B2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F148B9-C983-4E52-B206-38DC2CA9705F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2A678F-1B3B-4873-A156-4B5BEBE262DC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2A678F-1B3B-4873-A156-4B5BEBE26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3"/>
                  <a:stretch>
                    <a:fillRect l="-30000" r="-11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FB27EEF-F02A-46A4-99DB-4266C24251D9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F68EC6C-FE78-457C-B6FE-6A4A00CB8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34DAA2-0FC1-4151-B713-9701D25E03BF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A78F98A-0D0D-4EEB-A484-A336261BCE8C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B088FB-BD71-4389-A4BC-0DC5542CF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65438A96-0D0C-460B-A0FB-47559991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graphicFrame>
        <p:nvGraphicFramePr>
          <p:cNvPr id="33" name="Table 35">
            <a:extLst>
              <a:ext uri="{FF2B5EF4-FFF2-40B4-BE49-F238E27FC236}">
                <a16:creationId xmlns:a16="http://schemas.microsoft.com/office/drawing/2014/main" id="{9C1AF0BE-D657-4243-8D34-345F9CC0A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59255"/>
              </p:ext>
            </p:extLst>
          </p:nvPr>
        </p:nvGraphicFramePr>
        <p:xfrm>
          <a:off x="7329602" y="1161220"/>
          <a:ext cx="4751992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752">
                  <a:extLst>
                    <a:ext uri="{9D8B030D-6E8A-4147-A177-3AD203B41FA5}">
                      <a16:colId xmlns:a16="http://schemas.microsoft.com/office/drawing/2014/main" val="3321656962"/>
                    </a:ext>
                  </a:extLst>
                </a:gridCol>
                <a:gridCol w="1071910">
                  <a:extLst>
                    <a:ext uri="{9D8B030D-6E8A-4147-A177-3AD203B41FA5}">
                      <a16:colId xmlns:a16="http://schemas.microsoft.com/office/drawing/2014/main" val="92593741"/>
                    </a:ext>
                  </a:extLst>
                </a:gridCol>
                <a:gridCol w="1301312">
                  <a:extLst>
                    <a:ext uri="{9D8B030D-6E8A-4147-A177-3AD203B41FA5}">
                      <a16:colId xmlns:a16="http://schemas.microsoft.com/office/drawing/2014/main" val="3291262042"/>
                    </a:ext>
                  </a:extLst>
                </a:gridCol>
                <a:gridCol w="842509">
                  <a:extLst>
                    <a:ext uri="{9D8B030D-6E8A-4147-A177-3AD203B41FA5}">
                      <a16:colId xmlns:a16="http://schemas.microsoft.com/office/drawing/2014/main" val="811034985"/>
                    </a:ext>
                  </a:extLst>
                </a:gridCol>
                <a:gridCol w="842509">
                  <a:extLst>
                    <a:ext uri="{9D8B030D-6E8A-4147-A177-3AD203B41FA5}">
                      <a16:colId xmlns:a16="http://schemas.microsoft.com/office/drawing/2014/main" val="305616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Color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Shape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  <a:p>
                      <a:r>
                        <a:rPr lang="en-GB" dirty="0"/>
                        <a:t>pixels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26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51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96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2=square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97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1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2=square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81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20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320454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A94CCD3-80ED-42CB-8B07-A6AC26D26907}"/>
              </a:ext>
            </a:extLst>
          </p:cNvPr>
          <p:cNvGrpSpPr/>
          <p:nvPr/>
        </p:nvGrpSpPr>
        <p:grpSpPr>
          <a:xfrm>
            <a:off x="896104" y="2824080"/>
            <a:ext cx="2343896" cy="1238210"/>
            <a:chOff x="2494504" y="1519390"/>
            <a:chExt cx="7561382" cy="411271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028A0F-BD96-4CC2-B585-603DDDA27E20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0B85399-C137-4513-89E8-7BFFF10A6409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178A328-87FD-45A1-B4C6-3F668A021485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2BF642-708F-4DAA-83EE-8A7D66CC1C4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A398FF-A8A1-4AB6-B659-B58271A0263B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A398FF-A8A1-4AB6-B659-B58271A026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4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4762CBD-447E-46FD-BC83-4DDE2245392B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46D36A9-D77F-4C1A-9731-CB4D78557E85}"/>
                </a:ext>
              </a:extLst>
            </p:cNvPr>
            <p:cNvCxnSpPr>
              <a:cxnSpLocks/>
              <a:stCxn id="42" idx="6"/>
              <a:endCxn id="44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FB336C5-49FC-4189-8921-C2BE6C1E0B59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B00AC21-2947-4730-998F-40322A54BEE7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B00AC21-2947-4730-998F-40322A54B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5"/>
                  <a:stretch>
                    <a:fillRect l="-27273" t="-4348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DA373AA-6EC5-4273-9EF4-6651DB9BD579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CF9BEFA-73FC-45CE-8227-DC9E6024B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C10211-5BE4-4D6D-BC2C-F743CE987E3E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580A5C-171C-4BDF-9574-994276A7C228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0EB7FA7-D2DB-4565-82BE-FBE737A93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A5E487-AF17-4747-BC9F-62B1DAF31850}"/>
              </a:ext>
            </a:extLst>
          </p:cNvPr>
          <p:cNvGrpSpPr/>
          <p:nvPr/>
        </p:nvGrpSpPr>
        <p:grpSpPr>
          <a:xfrm>
            <a:off x="909206" y="4289489"/>
            <a:ext cx="2343896" cy="1238210"/>
            <a:chOff x="2494504" y="1519390"/>
            <a:chExt cx="7561382" cy="411271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BEC81B-29E3-44FE-B341-9A45E60375B9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63E878-9F6E-4DB2-B6B2-1BB860316341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9B9DABA-56A2-4C03-AF16-0BF6024B1343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33023E-F43A-4567-AE94-A7FF19D8A983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FE63068-7B96-4D09-B589-428FBFE7E8AB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FE63068-7B96-4D09-B589-428FBFE7E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41F603-F319-4895-BB3B-D1AEAD0C25C1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227E61-D2BF-4208-BFB9-F83D97CE3F6C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9E52F1A-9059-4F80-A1AA-F25BFB3B8EC0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9C66188-F1BB-4524-9E06-4A1181C9A9DC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9C66188-F1BB-4524-9E06-4A1181C9A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7"/>
                  <a:stretch>
                    <a:fillRect l="-27273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5F0FB4A-94D4-423C-9DE8-D15C46F7FAF1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969DD72-0264-442E-8455-414C4F941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197F650-CAE7-4E1B-A48A-30A062FF8DB6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F64AB7C-121A-44C4-ADE5-E7DE3F65A4CA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BF09B57-8E30-46CE-957A-AD7A3F83B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D79E0502-4D35-4E71-9E6B-3D2F63AF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40" y="128582"/>
            <a:ext cx="974547" cy="100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EC94E749-3A6E-47C7-8BE2-B52785D58D82}"/>
              </a:ext>
            </a:extLst>
          </p:cNvPr>
          <p:cNvGrpSpPr/>
          <p:nvPr/>
        </p:nvGrpSpPr>
        <p:grpSpPr>
          <a:xfrm>
            <a:off x="3858293" y="1369680"/>
            <a:ext cx="2343896" cy="1238210"/>
            <a:chOff x="2494504" y="1519390"/>
            <a:chExt cx="7561382" cy="41127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E551936-B709-468B-BD88-797D534D6B8B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E6A0E08-FCC5-40DF-BDE7-DE12F6874FAD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DF95100-B715-4FCB-8764-F2C6844BE564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A35F1C0-10D5-4606-9424-AEE5ED924BC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1F64829-266E-40A6-802B-5A5346557FA7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1F64829-266E-40A6-802B-5A5346557F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7C36299-D1EC-4757-BA41-2B8AA24B07D1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8825394-7FB4-457A-8902-426562D2AC72}"/>
                </a:ext>
              </a:extLst>
            </p:cNvPr>
            <p:cNvCxnSpPr>
              <a:cxnSpLocks/>
              <a:stCxn id="74" idx="6"/>
              <a:endCxn id="76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CF6DD5E-96D8-444C-9179-E2E728870A4B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41A8C24-4E44-48E0-B7A4-EFE65301B75E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41A8C24-4E44-48E0-B7A4-EFE65301B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7"/>
                  <a:stretch>
                    <a:fillRect l="-27273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DCBF04C-6458-4FB4-9AAF-B0265474CABA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29022BA-523B-46B7-BE22-048D392D3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59C8A0-9938-44AC-8428-850334DC4838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1DF9B99-AFD9-40E6-918C-A7267C860510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B8981CB-E273-4EEF-9F84-BCF2AAF6D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8832D1F-9AF6-48CF-8252-006ECD2BAED2}"/>
              </a:ext>
            </a:extLst>
          </p:cNvPr>
          <p:cNvGrpSpPr/>
          <p:nvPr/>
        </p:nvGrpSpPr>
        <p:grpSpPr>
          <a:xfrm>
            <a:off x="3843893" y="2824080"/>
            <a:ext cx="2343896" cy="1238210"/>
            <a:chOff x="2494504" y="1519390"/>
            <a:chExt cx="7561382" cy="411271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E33A2F3-D9AC-4F3C-A156-50E2EA51E188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5B2466-6BAC-475B-9BA9-FA6CFB6DFE71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3A2B1AA-E5D9-4FFE-A348-83ED6A0E34B1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EE90E77-D4D8-4089-8D83-A4BFB03CFBB4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1BF763F-4774-4C25-988B-82709E075358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1BF763F-4774-4C25-988B-82709E075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10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510E5E4-7B3E-43F3-86BE-9C805F5BC2E0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FECB6A9-A2BC-426C-834F-C6FF07256DDF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21B801F-2C84-4484-A3B3-8A0D5C5DD3A6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8D10AF9-C0AE-4421-8744-BAD9FA110681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8D10AF9-C0AE-4421-8744-BAD9FA110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11"/>
                  <a:stretch>
                    <a:fillRect l="-27273" t="-4348" r="-90909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A832402-A08A-4DB5-8C24-CB0D11C233DE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CBB5F51-1B6E-4EEC-83B3-3B4D72E66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078F877-A762-4ABB-9854-72250CFC4EF8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2CEEB7C-9BEB-43DD-8088-C6375C8079B6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CCB9C74-AC28-4B7C-BD78-69FC3F838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275490D-F2DA-4A69-A639-3D036758F3AD}"/>
              </a:ext>
            </a:extLst>
          </p:cNvPr>
          <p:cNvCxnSpPr>
            <a:cxnSpLocks/>
          </p:cNvCxnSpPr>
          <p:nvPr/>
        </p:nvCxnSpPr>
        <p:spPr>
          <a:xfrm flipV="1">
            <a:off x="7461134" y="6058680"/>
            <a:ext cx="450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42D3C6E-606D-4558-945E-1332B5D93516}"/>
              </a:ext>
            </a:extLst>
          </p:cNvPr>
          <p:cNvCxnSpPr>
            <a:cxnSpLocks/>
          </p:cNvCxnSpPr>
          <p:nvPr/>
        </p:nvCxnSpPr>
        <p:spPr>
          <a:xfrm flipV="1">
            <a:off x="7461134" y="5180283"/>
            <a:ext cx="0" cy="878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A93C822-E994-40A0-AE93-7862197F8E20}"/>
              </a:ext>
            </a:extLst>
          </p:cNvPr>
          <p:cNvSpPr/>
          <p:nvPr/>
        </p:nvSpPr>
        <p:spPr>
          <a:xfrm>
            <a:off x="7588354" y="5613036"/>
            <a:ext cx="237032" cy="445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414893-CF3C-4818-B3FF-F9B8E3166411}"/>
              </a:ext>
            </a:extLst>
          </p:cNvPr>
          <p:cNvSpPr/>
          <p:nvPr/>
        </p:nvSpPr>
        <p:spPr>
          <a:xfrm>
            <a:off x="7939990" y="5294166"/>
            <a:ext cx="237019" cy="764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9F07AB-C8D2-4BC2-9F37-C7B1E7A9F3B6}"/>
                  </a:ext>
                </a:extLst>
              </p:cNvPr>
              <p:cNvSpPr txBox="1"/>
              <p:nvPr/>
            </p:nvSpPr>
            <p:spPr>
              <a:xfrm>
                <a:off x="7561593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9F07AB-C8D2-4BC2-9F37-C7B1E7A9F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593" y="5991438"/>
                <a:ext cx="2191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F4BD9F3C-0E2F-4D37-A090-CF00C6E3A783}"/>
              </a:ext>
            </a:extLst>
          </p:cNvPr>
          <p:cNvSpPr txBox="1"/>
          <p:nvPr/>
        </p:nvSpPr>
        <p:spPr>
          <a:xfrm>
            <a:off x="7887463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F72FED5-4DDA-4789-9ECA-6D60E4C8C79F}"/>
              </a:ext>
            </a:extLst>
          </p:cNvPr>
          <p:cNvSpPr/>
          <p:nvPr/>
        </p:nvSpPr>
        <p:spPr>
          <a:xfrm>
            <a:off x="8318374" y="5125033"/>
            <a:ext cx="237032" cy="93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62A956C-D327-4496-B306-1F233B8A8637}"/>
              </a:ext>
            </a:extLst>
          </p:cNvPr>
          <p:cNvSpPr/>
          <p:nvPr/>
        </p:nvSpPr>
        <p:spPr>
          <a:xfrm>
            <a:off x="8670010" y="5480827"/>
            <a:ext cx="237019" cy="577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017C334-7F41-449C-860B-B02810B74590}"/>
                  </a:ext>
                </a:extLst>
              </p:cNvPr>
              <p:cNvSpPr txBox="1"/>
              <p:nvPr/>
            </p:nvSpPr>
            <p:spPr>
              <a:xfrm>
                <a:off x="8325273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017C334-7F41-449C-860B-B02810B74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273" y="5991438"/>
                <a:ext cx="2191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2564990E-D55C-4DE0-8549-FFFD7CE32C6D}"/>
              </a:ext>
            </a:extLst>
          </p:cNvPr>
          <p:cNvSpPr txBox="1"/>
          <p:nvPr/>
        </p:nvSpPr>
        <p:spPr>
          <a:xfrm>
            <a:off x="8651143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240A341-9C6E-4D97-B62A-1650C6967F03}"/>
              </a:ext>
            </a:extLst>
          </p:cNvPr>
          <p:cNvSpPr/>
          <p:nvPr/>
        </p:nvSpPr>
        <p:spPr>
          <a:xfrm>
            <a:off x="9017248" y="5419082"/>
            <a:ext cx="237032" cy="6395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E3DA92-ACE9-448F-B054-0691D9BD5A85}"/>
              </a:ext>
            </a:extLst>
          </p:cNvPr>
          <p:cNvSpPr/>
          <p:nvPr/>
        </p:nvSpPr>
        <p:spPr>
          <a:xfrm>
            <a:off x="9368884" y="5294166"/>
            <a:ext cx="237019" cy="764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6D8CE60-23D3-4613-BC06-222BE5782D98}"/>
                  </a:ext>
                </a:extLst>
              </p:cNvPr>
              <p:cNvSpPr txBox="1"/>
              <p:nvPr/>
            </p:nvSpPr>
            <p:spPr>
              <a:xfrm>
                <a:off x="9040977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6D8CE60-23D3-4613-BC06-222BE5782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977" y="5991438"/>
                <a:ext cx="2191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4CA19E9A-3DF2-4368-A16F-9CD83B62F666}"/>
              </a:ext>
            </a:extLst>
          </p:cNvPr>
          <p:cNvSpPr txBox="1"/>
          <p:nvPr/>
        </p:nvSpPr>
        <p:spPr>
          <a:xfrm>
            <a:off x="9366847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05295E6-765A-4396-B1A4-2CD1A47071F1}"/>
              </a:ext>
            </a:extLst>
          </p:cNvPr>
          <p:cNvSpPr/>
          <p:nvPr/>
        </p:nvSpPr>
        <p:spPr>
          <a:xfrm>
            <a:off x="9754244" y="5180283"/>
            <a:ext cx="237032" cy="878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EE1EF5A-3AE9-4635-8CF8-44BC600E1D75}"/>
              </a:ext>
            </a:extLst>
          </p:cNvPr>
          <p:cNvSpPr/>
          <p:nvPr/>
        </p:nvSpPr>
        <p:spPr>
          <a:xfrm>
            <a:off x="10105880" y="5059718"/>
            <a:ext cx="237019" cy="998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836FF2-02F7-4D05-99ED-F100248881E6}"/>
                  </a:ext>
                </a:extLst>
              </p:cNvPr>
              <p:cNvSpPr txBox="1"/>
              <p:nvPr/>
            </p:nvSpPr>
            <p:spPr>
              <a:xfrm>
                <a:off x="9839680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836FF2-02F7-4D05-99ED-F10024888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680" y="5991438"/>
                <a:ext cx="2191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70EC7B9D-35FD-4D33-B646-E57892332C3C}"/>
              </a:ext>
            </a:extLst>
          </p:cNvPr>
          <p:cNvSpPr txBox="1"/>
          <p:nvPr/>
        </p:nvSpPr>
        <p:spPr>
          <a:xfrm>
            <a:off x="10165550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2FBF1F5-9036-4E25-89D8-333918859C23}"/>
              </a:ext>
            </a:extLst>
          </p:cNvPr>
          <p:cNvSpPr/>
          <p:nvPr/>
        </p:nvSpPr>
        <p:spPr>
          <a:xfrm>
            <a:off x="10493065" y="5553012"/>
            <a:ext cx="237032" cy="505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AC94E4D-79DD-4EEA-B6F0-FAD29315647B}"/>
              </a:ext>
            </a:extLst>
          </p:cNvPr>
          <p:cNvSpPr/>
          <p:nvPr/>
        </p:nvSpPr>
        <p:spPr>
          <a:xfrm>
            <a:off x="10844701" y="5480827"/>
            <a:ext cx="237019" cy="577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C9910B-8922-4CE4-809F-4E64E07A6F57}"/>
                  </a:ext>
                </a:extLst>
              </p:cNvPr>
              <p:cNvSpPr txBox="1"/>
              <p:nvPr/>
            </p:nvSpPr>
            <p:spPr>
              <a:xfrm>
                <a:off x="10556062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C9910B-8922-4CE4-809F-4E64E07A6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062" y="5991438"/>
                <a:ext cx="21916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CC27C819-3E26-4696-8C91-1283F17AA63F}"/>
              </a:ext>
            </a:extLst>
          </p:cNvPr>
          <p:cNvSpPr txBox="1"/>
          <p:nvPr/>
        </p:nvSpPr>
        <p:spPr>
          <a:xfrm>
            <a:off x="10881932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E840D1-D42E-4D2F-B38B-2E7809D62BBF}"/>
              </a:ext>
            </a:extLst>
          </p:cNvPr>
          <p:cNvSpPr/>
          <p:nvPr/>
        </p:nvSpPr>
        <p:spPr>
          <a:xfrm>
            <a:off x="7329602" y="1821501"/>
            <a:ext cx="4771133" cy="34046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EF835B-DC9E-451D-B2A3-01F71B1CC34E}"/>
              </a:ext>
            </a:extLst>
          </p:cNvPr>
          <p:cNvSpPr/>
          <p:nvPr/>
        </p:nvSpPr>
        <p:spPr>
          <a:xfrm>
            <a:off x="703488" y="1204673"/>
            <a:ext cx="2927079" cy="15427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210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6" grpId="0"/>
      <p:bldP spid="107" grpId="0"/>
      <p:bldP spid="110" grpId="0" animBg="1"/>
      <p:bldP spid="111" grpId="0" animBg="1"/>
      <p:bldP spid="112" grpId="0"/>
      <p:bldP spid="113" grpId="0"/>
      <p:bldP spid="114" grpId="0" animBg="1"/>
      <p:bldP spid="115" grpId="0" animBg="1"/>
      <p:bldP spid="116" grpId="0"/>
      <p:bldP spid="117" grpId="0"/>
      <p:bldP spid="118" grpId="0" animBg="1"/>
      <p:bldP spid="119" grpId="0" animBg="1"/>
      <p:bldP spid="120" grpId="0"/>
      <p:bldP spid="121" grpId="0"/>
      <p:bldP spid="122" grpId="0" animBg="1"/>
      <p:bldP spid="123" grpId="0" animBg="1"/>
      <p:bldP spid="124" grpId="0"/>
      <p:bldP spid="125" grpId="0"/>
      <p:bldP spid="37" grpId="0" animBg="1"/>
      <p:bldP spid="1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FC5923-FA3C-4EC2-815B-65701BE3FE60}"/>
              </a:ext>
            </a:extLst>
          </p:cNvPr>
          <p:cNvGrpSpPr/>
          <p:nvPr/>
        </p:nvGrpSpPr>
        <p:grpSpPr>
          <a:xfrm>
            <a:off x="910504" y="1369680"/>
            <a:ext cx="2343896" cy="1238210"/>
            <a:chOff x="2494504" y="1519390"/>
            <a:chExt cx="7561382" cy="411271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2841B0F-3228-4BAD-A05B-1AC1634CA228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FBB02D0-ECD5-4010-BC2A-9A62F95D1B9C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3F95B4-5084-4FA3-B510-FC99972F63E6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70CC531-22EF-44C2-9DD5-4BA9740433D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71E652-55BE-464B-8AF2-9D476E85B358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71E652-55BE-464B-8AF2-9D476E85B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27EC9B-8A9C-4E4E-B80E-EDB1000501B6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3073C59-E464-4B4B-B7D4-EE6C4028F9B2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F148B9-C983-4E52-B206-38DC2CA9705F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2A678F-1B3B-4873-A156-4B5BEBE262DC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2A678F-1B3B-4873-A156-4B5BEBE26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4"/>
                  <a:stretch>
                    <a:fillRect l="-30000" r="-11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FB27EEF-F02A-46A4-99DB-4266C24251D9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F68EC6C-FE78-457C-B6FE-6A4A00CB8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34DAA2-0FC1-4151-B713-9701D25E03BF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A78F98A-0D0D-4EEB-A484-A336261BCE8C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B088FB-BD71-4389-A4BC-0DC5542CF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65438A96-0D0C-460B-A0FB-47559991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How do neural networks learn?</a:t>
            </a:r>
          </a:p>
        </p:txBody>
      </p:sp>
      <p:graphicFrame>
        <p:nvGraphicFramePr>
          <p:cNvPr id="33" name="Table 35">
            <a:extLst>
              <a:ext uri="{FF2B5EF4-FFF2-40B4-BE49-F238E27FC236}">
                <a16:creationId xmlns:a16="http://schemas.microsoft.com/office/drawing/2014/main" id="{9C1AF0BE-D657-4243-8D34-345F9CC0A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57886"/>
              </p:ext>
            </p:extLst>
          </p:nvPr>
        </p:nvGraphicFramePr>
        <p:xfrm>
          <a:off x="7329602" y="1161220"/>
          <a:ext cx="4751992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752">
                  <a:extLst>
                    <a:ext uri="{9D8B030D-6E8A-4147-A177-3AD203B41FA5}">
                      <a16:colId xmlns:a16="http://schemas.microsoft.com/office/drawing/2014/main" val="3321656962"/>
                    </a:ext>
                  </a:extLst>
                </a:gridCol>
                <a:gridCol w="1071910">
                  <a:extLst>
                    <a:ext uri="{9D8B030D-6E8A-4147-A177-3AD203B41FA5}">
                      <a16:colId xmlns:a16="http://schemas.microsoft.com/office/drawing/2014/main" val="92593741"/>
                    </a:ext>
                  </a:extLst>
                </a:gridCol>
                <a:gridCol w="1301312">
                  <a:extLst>
                    <a:ext uri="{9D8B030D-6E8A-4147-A177-3AD203B41FA5}">
                      <a16:colId xmlns:a16="http://schemas.microsoft.com/office/drawing/2014/main" val="3291262042"/>
                    </a:ext>
                  </a:extLst>
                </a:gridCol>
                <a:gridCol w="842509">
                  <a:extLst>
                    <a:ext uri="{9D8B030D-6E8A-4147-A177-3AD203B41FA5}">
                      <a16:colId xmlns:a16="http://schemas.microsoft.com/office/drawing/2014/main" val="811034985"/>
                    </a:ext>
                  </a:extLst>
                </a:gridCol>
                <a:gridCol w="842509">
                  <a:extLst>
                    <a:ext uri="{9D8B030D-6E8A-4147-A177-3AD203B41FA5}">
                      <a16:colId xmlns:a16="http://schemas.microsoft.com/office/drawing/2014/main" val="305616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Color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Shape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Black</a:t>
                      </a:r>
                    </a:p>
                    <a:p>
                      <a:r>
                        <a:rPr lang="en-GB" dirty="0"/>
                        <a:t>pixels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26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1=square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51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1=square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963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97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1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2=round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50sign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81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20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320454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A94CCD3-80ED-42CB-8B07-A6AC26D26907}"/>
              </a:ext>
            </a:extLst>
          </p:cNvPr>
          <p:cNvGrpSpPr/>
          <p:nvPr/>
        </p:nvGrpSpPr>
        <p:grpSpPr>
          <a:xfrm>
            <a:off x="896104" y="2824080"/>
            <a:ext cx="2343896" cy="1238210"/>
            <a:chOff x="2494504" y="1519390"/>
            <a:chExt cx="7561382" cy="411271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028A0F-BD96-4CC2-B585-603DDDA27E20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0B85399-C137-4513-89E8-7BFFF10A6409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178A328-87FD-45A1-B4C6-3F668A021485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2BF642-708F-4DAA-83EE-8A7D66CC1C4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A398FF-A8A1-4AB6-B659-B58271A0263B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A398FF-A8A1-4AB6-B659-B58271A026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5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4762CBD-447E-46FD-BC83-4DDE2245392B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46D36A9-D77F-4C1A-9731-CB4D78557E85}"/>
                </a:ext>
              </a:extLst>
            </p:cNvPr>
            <p:cNvCxnSpPr>
              <a:cxnSpLocks/>
              <a:stCxn id="42" idx="6"/>
              <a:endCxn id="44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FB336C5-49FC-4189-8921-C2BE6C1E0B59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B00AC21-2947-4730-998F-40322A54BEE7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B00AC21-2947-4730-998F-40322A54B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6"/>
                  <a:stretch>
                    <a:fillRect l="-27273" t="-4348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DA373AA-6EC5-4273-9EF4-6651DB9BD579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CF9BEFA-73FC-45CE-8227-DC9E6024B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C10211-5BE4-4D6D-BC2C-F743CE987E3E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580A5C-171C-4BDF-9574-994276A7C228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0EB7FA7-D2DB-4565-82BE-FBE737A93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A5E487-AF17-4747-BC9F-62B1DAF31850}"/>
              </a:ext>
            </a:extLst>
          </p:cNvPr>
          <p:cNvGrpSpPr/>
          <p:nvPr/>
        </p:nvGrpSpPr>
        <p:grpSpPr>
          <a:xfrm>
            <a:off x="909206" y="4289489"/>
            <a:ext cx="2343896" cy="1238210"/>
            <a:chOff x="2494504" y="1519390"/>
            <a:chExt cx="7561382" cy="411271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BEC81B-29E3-44FE-B341-9A45E60375B9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63E878-9F6E-4DB2-B6B2-1BB860316341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9B9DABA-56A2-4C03-AF16-0BF6024B1343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33023E-F43A-4567-AE94-A7FF19D8A983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FE63068-7B96-4D09-B589-428FBFE7E8AB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FE63068-7B96-4D09-B589-428FBFE7E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41F603-F319-4895-BB3B-D1AEAD0C25C1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227E61-D2BF-4208-BFB9-F83D97CE3F6C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9E52F1A-9059-4F80-A1AA-F25BFB3B8EC0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9C66188-F1BB-4524-9E06-4A1181C9A9DC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9C66188-F1BB-4524-9E06-4A1181C9A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8"/>
                  <a:stretch>
                    <a:fillRect l="-27273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5F0FB4A-94D4-423C-9DE8-D15C46F7FAF1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969DD72-0264-442E-8455-414C4F941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197F650-CAE7-4E1B-A48A-30A062FF8DB6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F64AB7C-121A-44C4-ADE5-E7DE3F65A4CA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BF09B57-8E30-46CE-957A-AD7A3F83B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D79E0502-4D35-4E71-9E6B-3D2F63AF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40" y="128582"/>
            <a:ext cx="974547" cy="100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EC94E749-3A6E-47C7-8BE2-B52785D58D82}"/>
              </a:ext>
            </a:extLst>
          </p:cNvPr>
          <p:cNvGrpSpPr/>
          <p:nvPr/>
        </p:nvGrpSpPr>
        <p:grpSpPr>
          <a:xfrm>
            <a:off x="3858293" y="1369680"/>
            <a:ext cx="2343896" cy="1238210"/>
            <a:chOff x="2494504" y="1519390"/>
            <a:chExt cx="7561382" cy="41127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E551936-B709-468B-BD88-797D534D6B8B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E6A0E08-FCC5-40DF-BDE7-DE12F6874FAD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DF95100-B715-4FCB-8764-F2C6844BE564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A35F1C0-10D5-4606-9424-AEE5ED924BC9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1F64829-266E-40A6-802B-5A5346557FA7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1F64829-266E-40A6-802B-5A5346557F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7C36299-D1EC-4757-BA41-2B8AA24B07D1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8825394-7FB4-457A-8902-426562D2AC72}"/>
                </a:ext>
              </a:extLst>
            </p:cNvPr>
            <p:cNvCxnSpPr>
              <a:cxnSpLocks/>
              <a:stCxn id="74" idx="6"/>
              <a:endCxn id="76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CF6DD5E-96D8-444C-9179-E2E728870A4B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41A8C24-4E44-48E0-B7A4-EFE65301B75E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41A8C24-4E44-48E0-B7A4-EFE65301B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8"/>
                  <a:stretch>
                    <a:fillRect l="-27273" r="-100000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DCBF04C-6458-4FB4-9AAF-B0265474CABA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29022BA-523B-46B7-BE22-048D392D3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59C8A0-9938-44AC-8428-850334DC4838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1DF9B99-AFD9-40E6-918C-A7267C860510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B8981CB-E273-4EEF-9F84-BCF2AAF6D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8832D1F-9AF6-48CF-8252-006ECD2BAED2}"/>
              </a:ext>
            </a:extLst>
          </p:cNvPr>
          <p:cNvGrpSpPr/>
          <p:nvPr/>
        </p:nvGrpSpPr>
        <p:grpSpPr>
          <a:xfrm>
            <a:off x="3843893" y="2824080"/>
            <a:ext cx="2343896" cy="1238210"/>
            <a:chOff x="2494504" y="1519390"/>
            <a:chExt cx="7561382" cy="411271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E33A2F3-D9AC-4F3C-A156-50E2EA51E188}"/>
                </a:ext>
              </a:extLst>
            </p:cNvPr>
            <p:cNvSpPr/>
            <p:nvPr/>
          </p:nvSpPr>
          <p:spPr>
            <a:xfrm>
              <a:off x="2494504" y="1519390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X1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5B2466-6BAC-475B-9BA9-FA6CFB6DFE71}"/>
                </a:ext>
              </a:extLst>
            </p:cNvPr>
            <p:cNvSpPr/>
            <p:nvPr/>
          </p:nvSpPr>
          <p:spPr>
            <a:xfrm>
              <a:off x="2494504" y="3020113"/>
              <a:ext cx="1050052" cy="999811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X2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3A2B1AA-E5D9-4FFE-A348-83ED6A0E34B1}"/>
                </a:ext>
              </a:extLst>
            </p:cNvPr>
            <p:cNvSpPr/>
            <p:nvPr/>
          </p:nvSpPr>
          <p:spPr>
            <a:xfrm>
              <a:off x="2494504" y="4519830"/>
              <a:ext cx="1050052" cy="99981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X3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EE90E77-D4D8-4089-8D83-A4BFB03CFBB4}"/>
                </a:ext>
              </a:extLst>
            </p:cNvPr>
            <p:cNvSpPr/>
            <p:nvPr/>
          </p:nvSpPr>
          <p:spPr>
            <a:xfrm>
              <a:off x="5431134" y="2386484"/>
              <a:ext cx="2471894" cy="2306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1BF763F-4774-4C25-988B-82709E075358}"/>
                    </a:ext>
                  </a:extLst>
                </p:cNvPr>
                <p:cNvSpPr txBox="1"/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NL" sz="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L" sz="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NL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1BF763F-4774-4C25-988B-82709E075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327" y="2568272"/>
                  <a:ext cx="1522421" cy="1481025"/>
                </a:xfrm>
                <a:prstGeom prst="rect">
                  <a:avLst/>
                </a:prstGeom>
                <a:blipFill>
                  <a:blip r:embed="rId11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510E5E4-7B3E-43F3-86BE-9C805F5BC2E0}"/>
                </a:ext>
              </a:extLst>
            </p:cNvPr>
            <p:cNvSpPr/>
            <p:nvPr/>
          </p:nvSpPr>
          <p:spPr>
            <a:xfrm>
              <a:off x="9005834" y="3039626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FECB6A9-A2BC-426C-834F-C6FF07256DDF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7903028" y="3539532"/>
              <a:ext cx="11028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21B801F-2C84-4484-A3B3-8A0D5C5DD3A6}"/>
                </a:ext>
              </a:extLst>
            </p:cNvPr>
            <p:cNvSpPr/>
            <p:nvPr/>
          </p:nvSpPr>
          <p:spPr>
            <a:xfrm>
              <a:off x="9001646" y="4632289"/>
              <a:ext cx="1050052" cy="999811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00" dirty="0">
                  <a:solidFill>
                    <a:schemeClr val="tx1"/>
                  </a:solidFill>
                </a:rPr>
                <a:t>y</a:t>
              </a:r>
              <a:endParaRPr lang="en-NL" sz="5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8D10AF9-C0AE-4421-8744-BAD9FA110681}"/>
                    </a:ext>
                  </a:extLst>
                </p:cNvPr>
                <p:cNvSpPr txBox="1"/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600" dirty="0" err="1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8D10AF9-C0AE-4421-8744-BAD9FA110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279" y="3291910"/>
                  <a:ext cx="211193" cy="460024"/>
                </a:xfrm>
                <a:prstGeom prst="rect">
                  <a:avLst/>
                </a:prstGeom>
                <a:blipFill>
                  <a:blip r:embed="rId12"/>
                  <a:stretch>
                    <a:fillRect l="-27273" t="-4348" r="-90909"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A832402-A08A-4DB5-8C24-CB0D11C233DE}"/>
                </a:ext>
              </a:extLst>
            </p:cNvPr>
            <p:cNvCxnSpPr>
              <a:cxnSpLocks/>
            </p:cNvCxnSpPr>
            <p:nvPr/>
          </p:nvCxnSpPr>
          <p:spPr>
            <a:xfrm>
              <a:off x="9380192" y="4077702"/>
              <a:ext cx="0" cy="44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CBB5F51-1B6E-4EEC-83B3-3B4D72E66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0441" y="4077702"/>
              <a:ext cx="0" cy="46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078F877-A762-4ABB-9854-72250CFC4EF8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56" y="2019296"/>
              <a:ext cx="1886578" cy="1520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2CEEB7C-9BEB-43DD-8088-C6375C8079B6}"/>
                </a:ext>
              </a:extLst>
            </p:cNvPr>
            <p:cNvCxnSpPr/>
            <p:nvPr/>
          </p:nvCxnSpPr>
          <p:spPr>
            <a:xfrm>
              <a:off x="3544556" y="3520019"/>
              <a:ext cx="1886578" cy="1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CCB9C74-AC28-4B7C-BD78-69FC3F838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556" y="3539533"/>
              <a:ext cx="1886578" cy="148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275490D-F2DA-4A69-A639-3D036758F3AD}"/>
              </a:ext>
            </a:extLst>
          </p:cNvPr>
          <p:cNvCxnSpPr>
            <a:cxnSpLocks/>
          </p:cNvCxnSpPr>
          <p:nvPr/>
        </p:nvCxnSpPr>
        <p:spPr>
          <a:xfrm flipV="1">
            <a:off x="7461134" y="6058680"/>
            <a:ext cx="450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42D3C6E-606D-4558-945E-1332B5D93516}"/>
              </a:ext>
            </a:extLst>
          </p:cNvPr>
          <p:cNvCxnSpPr>
            <a:cxnSpLocks/>
          </p:cNvCxnSpPr>
          <p:nvPr/>
        </p:nvCxnSpPr>
        <p:spPr>
          <a:xfrm flipV="1">
            <a:off x="7461134" y="5180283"/>
            <a:ext cx="0" cy="878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A93C822-E994-40A0-AE93-7862197F8E20}"/>
              </a:ext>
            </a:extLst>
          </p:cNvPr>
          <p:cNvSpPr/>
          <p:nvPr/>
        </p:nvSpPr>
        <p:spPr>
          <a:xfrm>
            <a:off x="7588354" y="5613036"/>
            <a:ext cx="237032" cy="445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414893-CF3C-4818-B3FF-F9B8E3166411}"/>
              </a:ext>
            </a:extLst>
          </p:cNvPr>
          <p:cNvSpPr/>
          <p:nvPr/>
        </p:nvSpPr>
        <p:spPr>
          <a:xfrm>
            <a:off x="7939990" y="5294166"/>
            <a:ext cx="237019" cy="764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9F07AB-C8D2-4BC2-9F37-C7B1E7A9F3B6}"/>
                  </a:ext>
                </a:extLst>
              </p:cNvPr>
              <p:cNvSpPr txBox="1"/>
              <p:nvPr/>
            </p:nvSpPr>
            <p:spPr>
              <a:xfrm>
                <a:off x="7561593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9F07AB-C8D2-4BC2-9F37-C7B1E7A9F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593" y="5991438"/>
                <a:ext cx="2191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F4BD9F3C-0E2F-4D37-A090-CF00C6E3A783}"/>
              </a:ext>
            </a:extLst>
          </p:cNvPr>
          <p:cNvSpPr txBox="1"/>
          <p:nvPr/>
        </p:nvSpPr>
        <p:spPr>
          <a:xfrm>
            <a:off x="7887463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F72FED5-4DDA-4789-9ECA-6D60E4C8C79F}"/>
              </a:ext>
            </a:extLst>
          </p:cNvPr>
          <p:cNvSpPr/>
          <p:nvPr/>
        </p:nvSpPr>
        <p:spPr>
          <a:xfrm>
            <a:off x="8318374" y="5125033"/>
            <a:ext cx="237032" cy="93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62A956C-D327-4496-B306-1F233B8A8637}"/>
              </a:ext>
            </a:extLst>
          </p:cNvPr>
          <p:cNvSpPr/>
          <p:nvPr/>
        </p:nvSpPr>
        <p:spPr>
          <a:xfrm>
            <a:off x="8670010" y="5480827"/>
            <a:ext cx="237019" cy="577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017C334-7F41-449C-860B-B02810B74590}"/>
                  </a:ext>
                </a:extLst>
              </p:cNvPr>
              <p:cNvSpPr txBox="1"/>
              <p:nvPr/>
            </p:nvSpPr>
            <p:spPr>
              <a:xfrm>
                <a:off x="8325273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017C334-7F41-449C-860B-B02810B74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273" y="5991438"/>
                <a:ext cx="2191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2564990E-D55C-4DE0-8549-FFFD7CE32C6D}"/>
              </a:ext>
            </a:extLst>
          </p:cNvPr>
          <p:cNvSpPr txBox="1"/>
          <p:nvPr/>
        </p:nvSpPr>
        <p:spPr>
          <a:xfrm>
            <a:off x="8651143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240A341-9C6E-4D97-B62A-1650C6967F03}"/>
              </a:ext>
            </a:extLst>
          </p:cNvPr>
          <p:cNvSpPr/>
          <p:nvPr/>
        </p:nvSpPr>
        <p:spPr>
          <a:xfrm>
            <a:off x="9017248" y="5419082"/>
            <a:ext cx="237032" cy="6395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E3DA92-ACE9-448F-B054-0691D9BD5A85}"/>
              </a:ext>
            </a:extLst>
          </p:cNvPr>
          <p:cNvSpPr/>
          <p:nvPr/>
        </p:nvSpPr>
        <p:spPr>
          <a:xfrm>
            <a:off x="9368884" y="5294166"/>
            <a:ext cx="237019" cy="764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6D8CE60-23D3-4613-BC06-222BE5782D98}"/>
                  </a:ext>
                </a:extLst>
              </p:cNvPr>
              <p:cNvSpPr txBox="1"/>
              <p:nvPr/>
            </p:nvSpPr>
            <p:spPr>
              <a:xfrm>
                <a:off x="9040977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6D8CE60-23D3-4613-BC06-222BE5782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977" y="5991438"/>
                <a:ext cx="2191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4CA19E9A-3DF2-4368-A16F-9CD83B62F666}"/>
              </a:ext>
            </a:extLst>
          </p:cNvPr>
          <p:cNvSpPr txBox="1"/>
          <p:nvPr/>
        </p:nvSpPr>
        <p:spPr>
          <a:xfrm>
            <a:off x="9366847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05295E6-765A-4396-B1A4-2CD1A47071F1}"/>
              </a:ext>
            </a:extLst>
          </p:cNvPr>
          <p:cNvSpPr/>
          <p:nvPr/>
        </p:nvSpPr>
        <p:spPr>
          <a:xfrm>
            <a:off x="9754244" y="5180283"/>
            <a:ext cx="237032" cy="878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EE1EF5A-3AE9-4635-8CF8-44BC600E1D75}"/>
              </a:ext>
            </a:extLst>
          </p:cNvPr>
          <p:cNvSpPr/>
          <p:nvPr/>
        </p:nvSpPr>
        <p:spPr>
          <a:xfrm>
            <a:off x="10105880" y="5059718"/>
            <a:ext cx="237019" cy="998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836FF2-02F7-4D05-99ED-F100248881E6}"/>
                  </a:ext>
                </a:extLst>
              </p:cNvPr>
              <p:cNvSpPr txBox="1"/>
              <p:nvPr/>
            </p:nvSpPr>
            <p:spPr>
              <a:xfrm>
                <a:off x="9839680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836FF2-02F7-4D05-99ED-F10024888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680" y="5991438"/>
                <a:ext cx="21916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70EC7B9D-35FD-4D33-B646-E57892332C3C}"/>
              </a:ext>
            </a:extLst>
          </p:cNvPr>
          <p:cNvSpPr txBox="1"/>
          <p:nvPr/>
        </p:nvSpPr>
        <p:spPr>
          <a:xfrm>
            <a:off x="10165550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2FBF1F5-9036-4E25-89D8-333918859C23}"/>
              </a:ext>
            </a:extLst>
          </p:cNvPr>
          <p:cNvSpPr/>
          <p:nvPr/>
        </p:nvSpPr>
        <p:spPr>
          <a:xfrm>
            <a:off x="10493065" y="5553012"/>
            <a:ext cx="237032" cy="505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AC94E4D-79DD-4EEA-B6F0-FAD29315647B}"/>
              </a:ext>
            </a:extLst>
          </p:cNvPr>
          <p:cNvSpPr/>
          <p:nvPr/>
        </p:nvSpPr>
        <p:spPr>
          <a:xfrm>
            <a:off x="10844701" y="5480827"/>
            <a:ext cx="237019" cy="577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C9910B-8922-4CE4-809F-4E64E07A6F57}"/>
                  </a:ext>
                </a:extLst>
              </p:cNvPr>
              <p:cNvSpPr txBox="1"/>
              <p:nvPr/>
            </p:nvSpPr>
            <p:spPr>
              <a:xfrm>
                <a:off x="10556062" y="5991438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C9910B-8922-4CE4-809F-4E64E07A6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062" y="5991438"/>
                <a:ext cx="21916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CC27C819-3E26-4696-8C91-1283F17AA63F}"/>
              </a:ext>
            </a:extLst>
          </p:cNvPr>
          <p:cNvSpPr txBox="1"/>
          <p:nvPr/>
        </p:nvSpPr>
        <p:spPr>
          <a:xfrm>
            <a:off x="10881932" y="5988712"/>
            <a:ext cx="117020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y</a:t>
            </a:r>
            <a:endParaRPr lang="en-NL" sz="2000" b="1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08EF96A-5648-4746-A562-00F1F0FB0831}"/>
                  </a:ext>
                </a:extLst>
              </p:cNvPr>
              <p:cNvSpPr txBox="1"/>
              <p:nvPr/>
            </p:nvSpPr>
            <p:spPr>
              <a:xfrm>
                <a:off x="5193300" y="5096098"/>
                <a:ext cx="2073324" cy="1117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08EF96A-5648-4746-A562-00F1F0FB0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300" y="5096098"/>
                <a:ext cx="2073324" cy="1117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 149">
            <a:extLst>
              <a:ext uri="{FF2B5EF4-FFF2-40B4-BE49-F238E27FC236}">
                <a16:creationId xmlns:a16="http://schemas.microsoft.com/office/drawing/2014/main" id="{32B00D92-69B0-492B-B3C0-39DE32B9A1A9}"/>
              </a:ext>
            </a:extLst>
          </p:cNvPr>
          <p:cNvSpPr/>
          <p:nvPr/>
        </p:nvSpPr>
        <p:spPr>
          <a:xfrm>
            <a:off x="11490808" y="4961639"/>
            <a:ext cx="237005" cy="1113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FCC529-17E2-48E0-9568-A49A6976493C}"/>
              </a:ext>
            </a:extLst>
          </p:cNvPr>
          <p:cNvSpPr txBox="1"/>
          <p:nvPr/>
        </p:nvSpPr>
        <p:spPr>
          <a:xfrm>
            <a:off x="11534783" y="6048442"/>
            <a:ext cx="158698" cy="404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ea typeface="Cambria Math" panose="02040503050406030204" pitchFamily="18" charset="0"/>
              </a:rPr>
              <a:t>C</a:t>
            </a:r>
            <a:endParaRPr lang="en-NL" sz="2000" b="1" dirty="0" err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8735E46-E331-482C-B5F6-84050A8D7192}"/>
              </a:ext>
            </a:extLst>
          </p:cNvPr>
          <p:cNvSpPr txBox="1"/>
          <p:nvPr/>
        </p:nvSpPr>
        <p:spPr>
          <a:xfrm>
            <a:off x="3744958" y="4229501"/>
            <a:ext cx="267602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u="sng" dirty="0"/>
              <a:t>Update Weights</a:t>
            </a:r>
            <a:endParaRPr lang="en-NL" sz="2000" b="1" u="sng" dirty="0" err="1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FEF119D-250E-4633-BE90-596A494BE301}"/>
              </a:ext>
            </a:extLst>
          </p:cNvPr>
          <p:cNvSpPr txBox="1"/>
          <p:nvPr/>
        </p:nvSpPr>
        <p:spPr>
          <a:xfrm>
            <a:off x="3733663" y="4601593"/>
            <a:ext cx="675940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u="sng" dirty="0"/>
              <a:t>Note that all the rows share the weight, w1, w2, w3!</a:t>
            </a:r>
            <a:endParaRPr lang="en-NL" sz="2000" b="1" u="sng" dirty="0" err="1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E8EABB7-F70B-4ECB-AC8B-E3C65E2C084B}"/>
              </a:ext>
            </a:extLst>
          </p:cNvPr>
          <p:cNvSpPr txBox="1"/>
          <p:nvPr/>
        </p:nvSpPr>
        <p:spPr>
          <a:xfrm>
            <a:off x="641341" y="6087615"/>
            <a:ext cx="6759401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u="sng" dirty="0"/>
              <a:t>One full round of optimization is called: Epoch</a:t>
            </a:r>
            <a:endParaRPr lang="en-NL" sz="2000" b="1" u="sng" dirty="0" err="1"/>
          </a:p>
        </p:txBody>
      </p:sp>
    </p:spTree>
    <p:extLst>
      <p:ext uri="{BB962C8B-B14F-4D97-AF65-F5344CB8AC3E}">
        <p14:creationId xmlns:p14="http://schemas.microsoft.com/office/powerpoint/2010/main" val="256702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26" grpId="0"/>
      <p:bldP spid="1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7887474" cy="633600"/>
          </a:xfrm>
        </p:spPr>
        <p:txBody>
          <a:bodyPr>
            <a:normAutofit/>
          </a:bodyPr>
          <a:lstStyle/>
          <a:p>
            <a:r>
              <a:rPr lang="en-US" dirty="0"/>
              <a:t>Gradient descent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94D28-72B0-45F7-B68D-C8D0CC9431B4}"/>
              </a:ext>
            </a:extLst>
          </p:cNvPr>
          <p:cNvSpPr/>
          <p:nvPr/>
        </p:nvSpPr>
        <p:spPr>
          <a:xfrm>
            <a:off x="990599" y="1412959"/>
            <a:ext cx="105815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 order to let the neural network learn, the weights needs to get updated, the cost function needs to get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question is: How can we minimize the cost function?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Brute force is way of trying all possible combinations of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 smart way is using a function where we do not need to search in the whole space; gradient descent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96108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BC43260-68F7-418F-9F92-161EF96CEC29}"/>
              </a:ext>
            </a:extLst>
          </p:cNvPr>
          <p:cNvGrpSpPr/>
          <p:nvPr/>
        </p:nvGrpSpPr>
        <p:grpSpPr>
          <a:xfrm>
            <a:off x="9161585" y="1071824"/>
            <a:ext cx="1764000" cy="1420193"/>
            <a:chOff x="9161585" y="1071824"/>
            <a:chExt cx="1764000" cy="1420193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2269682-E293-43BC-8AFF-ACD344FA21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8F9F629-F6DE-4A4B-AB75-2D4FB914D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7065979-1589-4A87-BAB1-A63147B9B665}"/>
                </a:ext>
              </a:extLst>
            </p:cNvPr>
            <p:cNvSpPr/>
            <p:nvPr/>
          </p:nvSpPr>
          <p:spPr>
            <a:xfrm>
              <a:off x="9288805" y="1071824"/>
              <a:ext cx="237032" cy="10257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CD449EA-6A1E-4900-98C8-6AA29C55000C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0C30710-257B-4634-8AED-060A7C922653}"/>
                </a:ext>
              </a:extLst>
            </p:cNvPr>
            <p:cNvSpPr/>
            <p:nvPr/>
          </p:nvSpPr>
          <p:spPr>
            <a:xfrm>
              <a:off x="10022931" y="1544096"/>
              <a:ext cx="237018" cy="5534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4187C93-C767-4679-92E1-426856B8F64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4187C93-C767-4679-92E1-426856B8F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5AF23E-B0F3-4BAF-8E4B-250A652B681A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649840C-9D2A-4FCB-A3B2-13481715F8CE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F2A8CA7-B4F3-4E98-A297-F023F3D4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5" y="372538"/>
            <a:ext cx="11206663" cy="633600"/>
          </a:xfrm>
        </p:spPr>
        <p:txBody>
          <a:bodyPr>
            <a:normAutofit/>
          </a:bodyPr>
          <a:lstStyle/>
          <a:p>
            <a:r>
              <a:rPr lang="en-US" dirty="0"/>
              <a:t>But what are the input values for an image?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629A3-35AE-4860-BB95-243BD0683986}"/>
              </a:ext>
            </a:extLst>
          </p:cNvPr>
          <p:cNvSpPr/>
          <p:nvPr/>
        </p:nvSpPr>
        <p:spPr>
          <a:xfrm>
            <a:off x="2494504" y="1519390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9B5E06-3E9E-417C-96B4-F61214588473}"/>
              </a:ext>
            </a:extLst>
          </p:cNvPr>
          <p:cNvSpPr/>
          <p:nvPr/>
        </p:nvSpPr>
        <p:spPr>
          <a:xfrm>
            <a:off x="2494504" y="3020113"/>
            <a:ext cx="1050052" cy="999811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B8171-F28D-4F4B-BCB2-2556C317BB7B}"/>
              </a:ext>
            </a:extLst>
          </p:cNvPr>
          <p:cNvSpPr/>
          <p:nvPr/>
        </p:nvSpPr>
        <p:spPr>
          <a:xfrm>
            <a:off x="2494504" y="4519830"/>
            <a:ext cx="1050052" cy="99981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X3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BB75E-B043-482E-9606-4943079C931B}"/>
              </a:ext>
            </a:extLst>
          </p:cNvPr>
          <p:cNvSpPr/>
          <p:nvPr/>
        </p:nvSpPr>
        <p:spPr>
          <a:xfrm>
            <a:off x="5431134" y="2386484"/>
            <a:ext cx="2471894" cy="230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/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FF6F6-BFD0-45BE-832F-52955ACD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27" y="2568272"/>
                <a:ext cx="1574342" cy="1486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0D37DBE-3EA4-4592-9BB0-8FD32BDBBDF4}"/>
              </a:ext>
            </a:extLst>
          </p:cNvPr>
          <p:cNvSpPr/>
          <p:nvPr/>
        </p:nvSpPr>
        <p:spPr>
          <a:xfrm>
            <a:off x="9005834" y="3039626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1C2C0-0D47-4620-A843-75C4CA1B220D}"/>
              </a:ext>
            </a:extLst>
          </p:cNvPr>
          <p:cNvSpPr txBox="1"/>
          <p:nvPr/>
        </p:nvSpPr>
        <p:spPr>
          <a:xfrm>
            <a:off x="10264391" y="3291909"/>
            <a:ext cx="144462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Output value</a:t>
            </a:r>
            <a:endParaRPr lang="en-NL" dirty="0" err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0D6473-767F-4540-8AA8-C88EB5C5CA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544556" y="2019296"/>
            <a:ext cx="1886578" cy="1520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36DDF9-DFCE-4122-9538-42B7F41744D4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544556" y="3520019"/>
            <a:ext cx="1886578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99608-3D63-43B8-9B36-42905060D2E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544556" y="3539533"/>
            <a:ext cx="1886578" cy="14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CAECD6-3AD0-45FC-A78C-8E61D2ED909F}"/>
              </a:ext>
            </a:extLst>
          </p:cNvPr>
          <p:cNvSpPr txBox="1"/>
          <p:nvPr/>
        </p:nvSpPr>
        <p:spPr>
          <a:xfrm>
            <a:off x="3908929" y="3083317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W2</a:t>
            </a:r>
            <a:endParaRPr lang="en-NL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8BF83-BCF4-4BC0-AD55-E4B2409F60B9}"/>
              </a:ext>
            </a:extLst>
          </p:cNvPr>
          <p:cNvSpPr txBox="1"/>
          <p:nvPr/>
        </p:nvSpPr>
        <p:spPr>
          <a:xfrm>
            <a:off x="4182476" y="4375445"/>
            <a:ext cx="510076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W3</a:t>
            </a:r>
            <a:endParaRPr lang="en-NL" dirty="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C94C63-AD2B-4E23-9480-A0188CAC14CB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7903028" y="3539532"/>
            <a:ext cx="1102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E49010-D2D1-4605-BDE6-167D657B75DF}"/>
              </a:ext>
            </a:extLst>
          </p:cNvPr>
          <p:cNvSpPr txBox="1"/>
          <p:nvPr/>
        </p:nvSpPr>
        <p:spPr>
          <a:xfrm>
            <a:off x="4036864" y="2030352"/>
            <a:ext cx="473206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W1</a:t>
            </a:r>
            <a:endParaRPr lang="en-NL" dirty="0" err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E7094C-9A95-44B4-AE35-6B91365611AC}"/>
              </a:ext>
            </a:extLst>
          </p:cNvPr>
          <p:cNvSpPr/>
          <p:nvPr/>
        </p:nvSpPr>
        <p:spPr>
          <a:xfrm>
            <a:off x="9001646" y="4632289"/>
            <a:ext cx="1050052" cy="99981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</a:t>
            </a:r>
            <a:endParaRPr lang="en-N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/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51D06-7B42-4577-91CA-D3B9827E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278" y="3291910"/>
                <a:ext cx="21916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3EE52A9-D1A2-43DF-81EF-387598E66C5A}"/>
              </a:ext>
            </a:extLst>
          </p:cNvPr>
          <p:cNvSpPr txBox="1"/>
          <p:nvPr/>
        </p:nvSpPr>
        <p:spPr>
          <a:xfrm>
            <a:off x="10264391" y="4904086"/>
            <a:ext cx="116089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Real value</a:t>
            </a:r>
            <a:endParaRPr lang="en-NL" dirty="0" err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D256AC-E3B6-463A-9EC9-94A4152635C8}"/>
              </a:ext>
            </a:extLst>
          </p:cNvPr>
          <p:cNvCxnSpPr>
            <a:cxnSpLocks/>
          </p:cNvCxnSpPr>
          <p:nvPr/>
        </p:nvCxnSpPr>
        <p:spPr>
          <a:xfrm>
            <a:off x="9380192" y="4077702"/>
            <a:ext cx="0" cy="442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D2CE4D-008A-4026-AEE3-FE51EA33F446}"/>
              </a:ext>
            </a:extLst>
          </p:cNvPr>
          <p:cNvCxnSpPr>
            <a:cxnSpLocks/>
          </p:cNvCxnSpPr>
          <p:nvPr/>
        </p:nvCxnSpPr>
        <p:spPr>
          <a:xfrm flipV="1">
            <a:off x="9640441" y="4077702"/>
            <a:ext cx="0" cy="465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/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L" sz="20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0FE363-26D8-42A8-958C-7F38EDFF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440" y="3768964"/>
                <a:ext cx="1690527" cy="864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D80731-FA3C-4B5F-82EC-88D4F553FBD7}"/>
              </a:ext>
            </a:extLst>
          </p:cNvPr>
          <p:cNvSpPr txBox="1"/>
          <p:nvPr/>
        </p:nvSpPr>
        <p:spPr>
          <a:xfrm>
            <a:off x="8039745" y="4128771"/>
            <a:ext cx="1249060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(cost function)</a:t>
            </a:r>
            <a:endParaRPr lang="en-NL" sz="1400" dirty="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1386D0-185A-4A63-92D8-3A204BBD6363}"/>
              </a:ext>
            </a:extLst>
          </p:cNvPr>
          <p:cNvSpPr txBox="1"/>
          <p:nvPr/>
        </p:nvSpPr>
        <p:spPr>
          <a:xfrm>
            <a:off x="984475" y="1692628"/>
            <a:ext cx="707245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pixel1</a:t>
            </a:r>
            <a:endParaRPr lang="en-NL" dirty="0" err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9863AB-7E9B-4317-9F67-CD0B8157353A}"/>
              </a:ext>
            </a:extLst>
          </p:cNvPr>
          <p:cNvSpPr txBox="1"/>
          <p:nvPr/>
        </p:nvSpPr>
        <p:spPr>
          <a:xfrm>
            <a:off x="952324" y="3291910"/>
            <a:ext cx="74411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pixel2</a:t>
            </a:r>
            <a:endParaRPr lang="en-NL" dirty="0" err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C0C53A-7B9A-4E24-AB6D-F73242270CF8}"/>
              </a:ext>
            </a:extLst>
          </p:cNvPr>
          <p:cNvSpPr txBox="1"/>
          <p:nvPr/>
        </p:nvSpPr>
        <p:spPr>
          <a:xfrm>
            <a:off x="921761" y="4791627"/>
            <a:ext cx="744114" cy="456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pixel3</a:t>
            </a:r>
            <a:endParaRPr lang="en-NL" dirty="0" err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BA195-AD37-4F9F-8AEC-EF3DA1A4620A}"/>
              </a:ext>
            </a:extLst>
          </p:cNvPr>
          <p:cNvSpPr txBox="1"/>
          <p:nvPr/>
        </p:nvSpPr>
        <p:spPr>
          <a:xfrm>
            <a:off x="8957084" y="5768737"/>
            <a:ext cx="260572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Cost function is adjusted</a:t>
            </a:r>
            <a:endParaRPr lang="en-NL" b="1" dirty="0" err="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C484BE1-F941-4306-9694-1713020021DB}"/>
              </a:ext>
            </a:extLst>
          </p:cNvPr>
          <p:cNvGrpSpPr/>
          <p:nvPr/>
        </p:nvGrpSpPr>
        <p:grpSpPr>
          <a:xfrm>
            <a:off x="9161585" y="1219197"/>
            <a:ext cx="1764000" cy="1272820"/>
            <a:chOff x="9161585" y="1219197"/>
            <a:chExt cx="1764000" cy="1272820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524BB0B-6F59-4E32-BEC3-67809B8BD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2097594"/>
              <a:ext cx="1764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F1B98F1-CCD9-41E6-8B21-D878255BA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585" y="1219197"/>
              <a:ext cx="0" cy="878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1F9D13E-B00B-4061-9E39-E838182404FE}"/>
                </a:ext>
              </a:extLst>
            </p:cNvPr>
            <p:cNvSpPr/>
            <p:nvPr/>
          </p:nvSpPr>
          <p:spPr>
            <a:xfrm>
              <a:off x="9288805" y="1333080"/>
              <a:ext cx="237032" cy="7645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8E60423-9EC7-4E11-977D-8175AAD73449}"/>
                </a:ext>
              </a:extLst>
            </p:cNvPr>
            <p:cNvSpPr/>
            <p:nvPr/>
          </p:nvSpPr>
          <p:spPr>
            <a:xfrm>
              <a:off x="9640441" y="1333080"/>
              <a:ext cx="237019" cy="76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1B8DD8-F4D8-4724-BA56-EA4F0BD3E88C}"/>
                </a:ext>
              </a:extLst>
            </p:cNvPr>
            <p:cNvSpPr/>
            <p:nvPr/>
          </p:nvSpPr>
          <p:spPr>
            <a:xfrm>
              <a:off x="10022931" y="2051874"/>
              <a:ext cx="237018" cy="457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9AE10E-58B8-49A4-B3C8-710E990646E8}"/>
                    </a:ext>
                  </a:extLst>
                </p:cNvPr>
                <p:cNvSpPr txBox="1"/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NL" sz="2000" dirty="0" err="1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99AE10E-58B8-49A4-B3C8-710E99064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044" y="2030352"/>
                  <a:ext cx="2191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F99DAD-3BB0-4972-B0D2-51A615E0554B}"/>
                </a:ext>
              </a:extLst>
            </p:cNvPr>
            <p:cNvSpPr txBox="1"/>
            <p:nvPr/>
          </p:nvSpPr>
          <p:spPr>
            <a:xfrm>
              <a:off x="9587914" y="2027626"/>
              <a:ext cx="117020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y</a:t>
              </a:r>
              <a:endParaRPr lang="en-NL" sz="2000" b="1" dirty="0" err="1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FC7517B-27F7-47AB-818A-4DE225E11291}"/>
                </a:ext>
              </a:extLst>
            </p:cNvPr>
            <p:cNvSpPr txBox="1"/>
            <p:nvPr/>
          </p:nvSpPr>
          <p:spPr>
            <a:xfrm>
              <a:off x="10082607" y="2057770"/>
              <a:ext cx="158698" cy="4043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ea typeface="Cambria Math" panose="02040503050406030204" pitchFamily="18" charset="0"/>
                </a:rPr>
                <a:t>C</a:t>
              </a:r>
              <a:endParaRPr lang="en-NL" sz="2000" b="1" dirty="0" err="1"/>
            </a:p>
          </p:txBody>
        </p:sp>
      </p:grpSp>
      <p:pic>
        <p:nvPicPr>
          <p:cNvPr id="50" name="Picture 2" descr="https://lh5.googleusercontent.com/hmh_SQP8TfbFjPfu9YPc6ySB2aXo_2ONwd-b37nUxIwWSelgo1qs01MvTTTdcfO0_T0lslltwWcsTwuMTbPLj5r2OjRrD9gGtWETImHOYVb4x69XhlPA1bmMoMyySniSdy7_Au6ajZA">
            <a:extLst>
              <a:ext uri="{FF2B5EF4-FFF2-40B4-BE49-F238E27FC236}">
                <a16:creationId xmlns:a16="http://schemas.microsoft.com/office/drawing/2014/main" id="{24556B29-A75F-49B8-B601-5489209E6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7" y="4201102"/>
            <a:ext cx="4676088" cy="2338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>
            <a:extLst>
              <a:ext uri="{FF2B5EF4-FFF2-40B4-BE49-F238E27FC236}">
                <a16:creationId xmlns:a16="http://schemas.microsoft.com/office/drawing/2014/main" id="{9421A185-17EE-425E-A6C1-41CE9158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00" y="2356980"/>
            <a:ext cx="6027358" cy="418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hthoek 6">
            <a:extLst>
              <a:ext uri="{FF2B5EF4-FFF2-40B4-BE49-F238E27FC236}">
                <a16:creationId xmlns:a16="http://schemas.microsoft.com/office/drawing/2014/main" id="{19C5F0FC-9237-4CC3-AE76-D1A0B52E03FF}"/>
              </a:ext>
            </a:extLst>
          </p:cNvPr>
          <p:cNvSpPr/>
          <p:nvPr/>
        </p:nvSpPr>
        <p:spPr>
          <a:xfrm>
            <a:off x="3423000" y="1776486"/>
            <a:ext cx="1215397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>
                <a:solidFill>
                  <a:srgbClr val="2F2F2F"/>
                </a:solidFill>
                <a:latin typeface="Segoe UI Light"/>
              </a:rPr>
              <a:t>Input image</a:t>
            </a:r>
          </a:p>
        </p:txBody>
      </p:sp>
      <p:sp>
        <p:nvSpPr>
          <p:cNvPr id="35" name="Rechthoek 9">
            <a:extLst>
              <a:ext uri="{FF2B5EF4-FFF2-40B4-BE49-F238E27FC236}">
                <a16:creationId xmlns:a16="http://schemas.microsoft.com/office/drawing/2014/main" id="{866FFED8-578F-4E5A-959B-EE12A6F74CEE}"/>
              </a:ext>
            </a:extLst>
          </p:cNvPr>
          <p:cNvSpPr/>
          <p:nvPr/>
        </p:nvSpPr>
        <p:spPr>
          <a:xfrm>
            <a:off x="5219535" y="1549595"/>
            <a:ext cx="1602426" cy="663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 err="1">
                <a:solidFill>
                  <a:srgbClr val="2F2F2F"/>
                </a:solidFill>
                <a:latin typeface="Segoe UI Light"/>
              </a:rPr>
              <a:t>Neuraal</a:t>
            </a:r>
            <a:r>
              <a:rPr lang="en-US" sz="1600" b="1" dirty="0">
                <a:solidFill>
                  <a:srgbClr val="2F2F2F"/>
                </a:solidFill>
                <a:latin typeface="Segoe UI Light"/>
              </a:rPr>
              <a:t> </a:t>
            </a:r>
            <a:r>
              <a:rPr lang="en-US" sz="1600" b="1" dirty="0" err="1">
                <a:solidFill>
                  <a:srgbClr val="2F2F2F"/>
                </a:solidFill>
                <a:latin typeface="Segoe UI Light"/>
              </a:rPr>
              <a:t>netwerk</a:t>
            </a:r>
            <a:endParaRPr lang="en-US" sz="1600" b="1" dirty="0">
              <a:solidFill>
                <a:srgbClr val="2F2F2F"/>
              </a:solidFill>
              <a:latin typeface="Segoe UI Light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>
                <a:solidFill>
                  <a:srgbClr val="2F2F2F"/>
                </a:solidFill>
                <a:latin typeface="Segoe UI Light"/>
              </a:rPr>
              <a:t>Features (nodes)</a:t>
            </a:r>
          </a:p>
        </p:txBody>
      </p:sp>
      <p:sp>
        <p:nvSpPr>
          <p:cNvPr id="36" name="Rechthoek 10">
            <a:extLst>
              <a:ext uri="{FF2B5EF4-FFF2-40B4-BE49-F238E27FC236}">
                <a16:creationId xmlns:a16="http://schemas.microsoft.com/office/drawing/2014/main" id="{77CBD8F6-021C-425C-A218-F6153EC07A7F}"/>
              </a:ext>
            </a:extLst>
          </p:cNvPr>
          <p:cNvSpPr/>
          <p:nvPr/>
        </p:nvSpPr>
        <p:spPr>
          <a:xfrm>
            <a:off x="7097575" y="1747291"/>
            <a:ext cx="138691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sz="1600" b="1" dirty="0">
                <a:solidFill>
                  <a:srgbClr val="2F2F2F"/>
                </a:solidFill>
                <a:latin typeface="Segoe UI Light"/>
              </a:rPr>
              <a:t>Output image</a:t>
            </a:r>
          </a:p>
        </p:txBody>
      </p:sp>
      <p:pic>
        <p:nvPicPr>
          <p:cNvPr id="37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B421F3D3-90B9-4773-8B30-42D18FAC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99" y="2672881"/>
            <a:ext cx="405470" cy="42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9DCEA99E-C461-4D04-ADAB-672CAAE28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4" r="55234"/>
          <a:stretch/>
        </p:blipFill>
        <p:spPr bwMode="auto">
          <a:xfrm>
            <a:off x="3139799" y="4402332"/>
            <a:ext cx="240462" cy="1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7BF24231-E898-4B85-9797-6D0D16628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7" r="58660" b="32439"/>
          <a:stretch/>
        </p:blipFill>
        <p:spPr bwMode="auto">
          <a:xfrm>
            <a:off x="3148851" y="4009821"/>
            <a:ext cx="222359" cy="21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3122BAA6-5154-4FFF-BF1A-F87B8B3AD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0" b="63296"/>
          <a:stretch/>
        </p:blipFill>
        <p:spPr bwMode="auto">
          <a:xfrm>
            <a:off x="3131790" y="3584342"/>
            <a:ext cx="239420" cy="2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051CE010-2599-4F17-98CB-AE455AA2A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r="32541" b="60589"/>
          <a:stretch/>
        </p:blipFill>
        <p:spPr bwMode="auto">
          <a:xfrm>
            <a:off x="3489452" y="3574519"/>
            <a:ext cx="14942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hthoek 3">
            <a:extLst>
              <a:ext uri="{FF2B5EF4-FFF2-40B4-BE49-F238E27FC236}">
                <a16:creationId xmlns:a16="http://schemas.microsoft.com/office/drawing/2014/main" id="{1C73624C-A92D-4D7B-9290-B6CA90C1DBD7}"/>
              </a:ext>
            </a:extLst>
          </p:cNvPr>
          <p:cNvSpPr/>
          <p:nvPr/>
        </p:nvSpPr>
        <p:spPr>
          <a:xfrm>
            <a:off x="7197049" y="2429037"/>
            <a:ext cx="1724822" cy="3334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3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AC10546C-8AD3-45B2-A7A4-141C9642E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41707" r="29116" b="23473"/>
          <a:stretch/>
        </p:blipFill>
        <p:spPr bwMode="auto">
          <a:xfrm>
            <a:off x="3469625" y="4009820"/>
            <a:ext cx="193108" cy="2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8F630304-88DB-45C7-AC69-C10F1DB37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4158" r="-4048" b="55500"/>
          <a:stretch/>
        </p:blipFill>
        <p:spPr bwMode="auto">
          <a:xfrm>
            <a:off x="3749566" y="3584342"/>
            <a:ext cx="20853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173960C7-9A2A-4C2E-9CDF-07302398A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3" t="44500" b="27750"/>
          <a:stretch/>
        </p:blipFill>
        <p:spPr bwMode="auto">
          <a:xfrm>
            <a:off x="3718409" y="4009820"/>
            <a:ext cx="207961" cy="2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736264DF-C271-471C-B26F-38CF69031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68033" r="-4048"/>
          <a:stretch/>
        </p:blipFill>
        <p:spPr bwMode="auto">
          <a:xfrm>
            <a:off x="3736190" y="4405890"/>
            <a:ext cx="218987" cy="22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F938705F-8C5C-4CEA-AFDB-C219EB2B6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67559" r="32541"/>
          <a:stretch/>
        </p:blipFill>
        <p:spPr bwMode="auto">
          <a:xfrm>
            <a:off x="3477910" y="4391603"/>
            <a:ext cx="156845" cy="23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03089D5D-D8E0-4F1F-A8DC-144F9932C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0" b="63296"/>
          <a:stretch/>
        </p:blipFill>
        <p:spPr bwMode="auto">
          <a:xfrm>
            <a:off x="4770809" y="2510855"/>
            <a:ext cx="239420" cy="2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95A3CE21-6D5F-4FC9-AF8E-FC01F969E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r="32541" b="60589"/>
          <a:stretch/>
        </p:blipFill>
        <p:spPr bwMode="auto">
          <a:xfrm>
            <a:off x="4860806" y="2871434"/>
            <a:ext cx="14942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91352E41-146D-4586-BA98-77405BDED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4158" r="-4048" b="55500"/>
          <a:stretch/>
        </p:blipFill>
        <p:spPr bwMode="auto">
          <a:xfrm>
            <a:off x="4854376" y="3225849"/>
            <a:ext cx="208533" cy="2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79811141-3DD8-4E93-8B23-91ACAA7BE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7" r="58660" b="32439"/>
          <a:stretch/>
        </p:blipFill>
        <p:spPr bwMode="auto">
          <a:xfrm>
            <a:off x="4792739" y="3650742"/>
            <a:ext cx="222359" cy="1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C2B628BE-79B0-41F8-8535-98EDE028B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41707" r="29116" b="23473"/>
          <a:stretch/>
        </p:blipFill>
        <p:spPr bwMode="auto">
          <a:xfrm>
            <a:off x="4807364" y="4009820"/>
            <a:ext cx="193108" cy="2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AB810358-D5D9-40C8-BF9B-D1997956A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3" t="44500" b="27750"/>
          <a:stretch/>
        </p:blipFill>
        <p:spPr bwMode="auto">
          <a:xfrm>
            <a:off x="4807364" y="4360927"/>
            <a:ext cx="207961" cy="2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C77B0746-2D64-4C0A-9D5C-72177A24B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1" t="67559" r="32541"/>
          <a:stretch/>
        </p:blipFill>
        <p:spPr bwMode="auto">
          <a:xfrm>
            <a:off x="4843627" y="5100925"/>
            <a:ext cx="156845" cy="23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6C2B2216-22CD-42DF-8924-480A329B9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4" r="55234"/>
          <a:stretch/>
        </p:blipFill>
        <p:spPr bwMode="auto">
          <a:xfrm>
            <a:off x="4774863" y="4766738"/>
            <a:ext cx="240462" cy="1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19C2677C-F8FA-44A3-8665-C57A84E85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4" t="68033" r="-4048"/>
          <a:stretch/>
        </p:blipFill>
        <p:spPr bwMode="auto">
          <a:xfrm>
            <a:off x="4826023" y="5467738"/>
            <a:ext cx="218987" cy="22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C:\Users\selsl\AppData\Local\Microsoft\Windows\Temporary Internet Files\Content.IE5\1HYFH6QS\Nederlands_verkeersbord_C2.svg[1].png">
            <a:extLst>
              <a:ext uri="{FF2B5EF4-FFF2-40B4-BE49-F238E27FC236}">
                <a16:creationId xmlns:a16="http://schemas.microsoft.com/office/drawing/2014/main" id="{4FAA146A-BA82-47F7-96BC-1149E2FC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99" y="3457526"/>
            <a:ext cx="405470" cy="4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C:\Users\selsl\AppData\Local\Microsoft\Windows\Temporary Internet Files\Content.IE5\ZBXZNK6U\Nederlands_verkeersbord_J36.svg[1].png">
            <a:extLst>
              <a:ext uri="{FF2B5EF4-FFF2-40B4-BE49-F238E27FC236}">
                <a16:creationId xmlns:a16="http://schemas.microsoft.com/office/drawing/2014/main" id="{4FA4F8A5-FB7A-4C21-826A-B3145B8BA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309" y="4275581"/>
            <a:ext cx="342047" cy="3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C:\Users\selsl\AppData\Local\Microsoft\Windows\Temporary Internet Files\Content.IE5\1HYFH6QS\Nederlands_verkeersbord_F11.svg[1].png">
            <a:extLst>
              <a:ext uri="{FF2B5EF4-FFF2-40B4-BE49-F238E27FC236}">
                <a16:creationId xmlns:a16="http://schemas.microsoft.com/office/drawing/2014/main" id="{E0C0863E-96AA-4CFB-8F28-9B63E618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74" y="5099634"/>
            <a:ext cx="389595" cy="46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hthoek 1">
            <a:extLst>
              <a:ext uri="{FF2B5EF4-FFF2-40B4-BE49-F238E27FC236}">
                <a16:creationId xmlns:a16="http://schemas.microsoft.com/office/drawing/2014/main" id="{2A6A60E8-1A60-4965-8B70-498409A3CEA1}"/>
              </a:ext>
            </a:extLst>
          </p:cNvPr>
          <p:cNvSpPr/>
          <p:nvPr/>
        </p:nvSpPr>
        <p:spPr>
          <a:xfrm>
            <a:off x="5186944" y="5334024"/>
            <a:ext cx="3513468" cy="573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7">
            <a:extLst>
              <a:ext uri="{FF2B5EF4-FFF2-40B4-BE49-F238E27FC236}">
                <a16:creationId xmlns:a16="http://schemas.microsoft.com/office/drawing/2014/main" id="{B45E2C66-924A-40D3-8C92-7D9F54C8ECCC}"/>
              </a:ext>
            </a:extLst>
          </p:cNvPr>
          <p:cNvSpPr/>
          <p:nvPr/>
        </p:nvSpPr>
        <p:spPr>
          <a:xfrm>
            <a:off x="4807364" y="5822572"/>
            <a:ext cx="3943057" cy="78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hthoek 36">
            <a:extLst>
              <a:ext uri="{FF2B5EF4-FFF2-40B4-BE49-F238E27FC236}">
                <a16:creationId xmlns:a16="http://schemas.microsoft.com/office/drawing/2014/main" id="{73455315-A9AB-4A3F-B8D6-892E3E9F1A0F}"/>
              </a:ext>
            </a:extLst>
          </p:cNvPr>
          <p:cNvSpPr/>
          <p:nvPr/>
        </p:nvSpPr>
        <p:spPr>
          <a:xfrm>
            <a:off x="2860000" y="2240382"/>
            <a:ext cx="2470542" cy="3678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Rechthoek 45">
            <a:extLst>
              <a:ext uri="{FF2B5EF4-FFF2-40B4-BE49-F238E27FC236}">
                <a16:creationId xmlns:a16="http://schemas.microsoft.com/office/drawing/2014/main" id="{B7C038F4-281B-43BC-8874-3BC60082394D}"/>
              </a:ext>
            </a:extLst>
          </p:cNvPr>
          <p:cNvSpPr/>
          <p:nvPr/>
        </p:nvSpPr>
        <p:spPr>
          <a:xfrm>
            <a:off x="5307525" y="2240382"/>
            <a:ext cx="1400575" cy="3678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Rechthoek 46">
            <a:extLst>
              <a:ext uri="{FF2B5EF4-FFF2-40B4-BE49-F238E27FC236}">
                <a16:creationId xmlns:a16="http://schemas.microsoft.com/office/drawing/2014/main" id="{F325EDFC-97FE-40D2-AD32-1FE6E6AA8E3A}"/>
              </a:ext>
            </a:extLst>
          </p:cNvPr>
          <p:cNvSpPr/>
          <p:nvPr/>
        </p:nvSpPr>
        <p:spPr>
          <a:xfrm>
            <a:off x="6708100" y="2240382"/>
            <a:ext cx="1927076" cy="3678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5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FFF1DD41-78B7-4687-B463-0B397A28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453" y="3349176"/>
            <a:ext cx="1429134" cy="14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hthoek 50">
            <a:extLst>
              <a:ext uri="{FF2B5EF4-FFF2-40B4-BE49-F238E27FC236}">
                <a16:creationId xmlns:a16="http://schemas.microsoft.com/office/drawing/2014/main" id="{3942F2CD-AF9B-4794-A171-DFED2D9A5AEB}"/>
              </a:ext>
            </a:extLst>
          </p:cNvPr>
          <p:cNvSpPr/>
          <p:nvPr/>
        </p:nvSpPr>
        <p:spPr>
          <a:xfrm>
            <a:off x="9144990" y="1776486"/>
            <a:ext cx="13749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3C9BD5"/>
              </a:buClr>
              <a:defRPr/>
            </a:pPr>
            <a:r>
              <a:rPr lang="en-US" b="1" dirty="0" err="1">
                <a:solidFill>
                  <a:srgbClr val="2F2F2F"/>
                </a:solidFill>
                <a:latin typeface="Segoe UI Light"/>
              </a:rPr>
              <a:t>Voorspelling</a:t>
            </a:r>
            <a:endParaRPr lang="en-US" b="1" dirty="0">
              <a:solidFill>
                <a:srgbClr val="2F2F2F"/>
              </a:solidFill>
              <a:latin typeface="Segoe UI Light"/>
            </a:endParaRPr>
          </a:p>
        </p:txBody>
      </p:sp>
      <p:cxnSp>
        <p:nvCxnSpPr>
          <p:cNvPr id="67" name="Rechte verbindingslijn met pijl 38">
            <a:extLst>
              <a:ext uri="{FF2B5EF4-FFF2-40B4-BE49-F238E27FC236}">
                <a16:creationId xmlns:a16="http://schemas.microsoft.com/office/drawing/2014/main" id="{FF04DAC6-4B81-4EB4-9E6A-87345D21990E}"/>
              </a:ext>
            </a:extLst>
          </p:cNvPr>
          <p:cNvCxnSpPr/>
          <p:nvPr/>
        </p:nvCxnSpPr>
        <p:spPr>
          <a:xfrm>
            <a:off x="7311794" y="2871434"/>
            <a:ext cx="1610077" cy="7088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al 2">
            <a:extLst>
              <a:ext uri="{FF2B5EF4-FFF2-40B4-BE49-F238E27FC236}">
                <a16:creationId xmlns:a16="http://schemas.microsoft.com/office/drawing/2014/main" id="{0E251658-2523-4C59-9257-93F95EC93EE7}"/>
              </a:ext>
            </a:extLst>
          </p:cNvPr>
          <p:cNvSpPr/>
          <p:nvPr/>
        </p:nvSpPr>
        <p:spPr>
          <a:xfrm>
            <a:off x="5921735" y="2672881"/>
            <a:ext cx="357026" cy="3971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" name="Ovaal 39">
            <a:extLst>
              <a:ext uri="{FF2B5EF4-FFF2-40B4-BE49-F238E27FC236}">
                <a16:creationId xmlns:a16="http://schemas.microsoft.com/office/drawing/2014/main" id="{391109EF-72AB-4B5D-ACCC-2F654F0D2323}"/>
              </a:ext>
            </a:extLst>
          </p:cNvPr>
          <p:cNvSpPr/>
          <p:nvPr/>
        </p:nvSpPr>
        <p:spPr>
          <a:xfrm>
            <a:off x="5904078" y="4299417"/>
            <a:ext cx="357026" cy="39711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70" name="Ovaal 40">
            <a:extLst>
              <a:ext uri="{FF2B5EF4-FFF2-40B4-BE49-F238E27FC236}">
                <a16:creationId xmlns:a16="http://schemas.microsoft.com/office/drawing/2014/main" id="{56F197A5-E7D7-4EE8-9711-7AB35E384298}"/>
              </a:ext>
            </a:extLst>
          </p:cNvPr>
          <p:cNvSpPr/>
          <p:nvPr/>
        </p:nvSpPr>
        <p:spPr>
          <a:xfrm>
            <a:off x="5917595" y="3482808"/>
            <a:ext cx="357026" cy="39711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2913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62" grpId="0" animBg="1"/>
      <p:bldP spid="63" grpId="0" animBg="1"/>
      <p:bldP spid="64" grpId="0" animBg="1"/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72" name="Tekstvak 18">
            <a:extLst>
              <a:ext uri="{FF2B5EF4-FFF2-40B4-BE49-F238E27FC236}">
                <a16:creationId xmlns:a16="http://schemas.microsoft.com/office/drawing/2014/main" id="{EB5B7720-5D81-4642-9448-47C065129ABE}"/>
              </a:ext>
            </a:extLst>
          </p:cNvPr>
          <p:cNvSpPr txBox="1"/>
          <p:nvPr/>
        </p:nvSpPr>
        <p:spPr>
          <a:xfrm>
            <a:off x="2102781" y="5890189"/>
            <a:ext cx="295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ctr">
              <a:buClr>
                <a:srgbClr val="0070C0"/>
              </a:buClr>
              <a:buSzPct val="80000"/>
              <a:buNone/>
            </a:pPr>
            <a:r>
              <a:rPr lang="en-US" b="1" dirty="0" err="1">
                <a:solidFill>
                  <a:srgbClr val="0070C0"/>
                </a:solidFill>
                <a:latin typeface="Droid Sans"/>
              </a:rPr>
              <a:t>beelden</a:t>
            </a:r>
            <a:r>
              <a:rPr lang="en-US" b="1" dirty="0">
                <a:solidFill>
                  <a:srgbClr val="0070C0"/>
                </a:solidFill>
                <a:latin typeface="Droid Sans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Droid Sans"/>
              </a:rPr>
              <a:t>verzamelen</a:t>
            </a:r>
            <a:endParaRPr lang="en-US" b="1" dirty="0">
              <a:solidFill>
                <a:srgbClr val="0070C0"/>
              </a:solidFill>
              <a:latin typeface="Droid Sans"/>
            </a:endParaRPr>
          </a:p>
        </p:txBody>
      </p:sp>
      <p:sp>
        <p:nvSpPr>
          <p:cNvPr id="73" name="Tekstvak 19">
            <a:extLst>
              <a:ext uri="{FF2B5EF4-FFF2-40B4-BE49-F238E27FC236}">
                <a16:creationId xmlns:a16="http://schemas.microsoft.com/office/drawing/2014/main" id="{0F0B67DF-A3B8-4B6D-9541-CB119C7A37DF}"/>
              </a:ext>
            </a:extLst>
          </p:cNvPr>
          <p:cNvSpPr txBox="1"/>
          <p:nvPr/>
        </p:nvSpPr>
        <p:spPr>
          <a:xfrm>
            <a:off x="7317228" y="5890191"/>
            <a:ext cx="201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ctr">
              <a:buClr>
                <a:srgbClr val="0070C0"/>
              </a:buClr>
              <a:buSzPct val="80000"/>
              <a:buNone/>
            </a:pPr>
            <a:r>
              <a:rPr lang="en-US" b="1" dirty="0" err="1">
                <a:solidFill>
                  <a:srgbClr val="0070C0"/>
                </a:solidFill>
                <a:latin typeface="Droid Sans"/>
              </a:rPr>
              <a:t>beelden</a:t>
            </a:r>
            <a:r>
              <a:rPr lang="en-US" b="1" dirty="0">
                <a:solidFill>
                  <a:srgbClr val="0070C0"/>
                </a:solidFill>
                <a:latin typeface="Droid Sans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Droid Sans"/>
              </a:rPr>
              <a:t>labelen</a:t>
            </a:r>
            <a:endParaRPr lang="en-US" b="1" dirty="0">
              <a:solidFill>
                <a:srgbClr val="0070C0"/>
              </a:solidFill>
              <a:latin typeface="Droid Sans"/>
            </a:endParaRPr>
          </a:p>
        </p:txBody>
      </p:sp>
      <p:cxnSp>
        <p:nvCxnSpPr>
          <p:cNvPr id="74" name="Rechte verbindingslijn met pijl 20">
            <a:extLst>
              <a:ext uri="{FF2B5EF4-FFF2-40B4-BE49-F238E27FC236}">
                <a16:creationId xmlns:a16="http://schemas.microsoft.com/office/drawing/2014/main" id="{A5E62C3B-747C-45E7-9EF2-AFB52E31989E}"/>
              </a:ext>
            </a:extLst>
          </p:cNvPr>
          <p:cNvCxnSpPr/>
          <p:nvPr/>
        </p:nvCxnSpPr>
        <p:spPr>
          <a:xfrm>
            <a:off x="4958191" y="3729871"/>
            <a:ext cx="1672389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hoek 21">
            <a:extLst>
              <a:ext uri="{FF2B5EF4-FFF2-40B4-BE49-F238E27FC236}">
                <a16:creationId xmlns:a16="http://schemas.microsoft.com/office/drawing/2014/main" id="{4643EF48-1DDB-4558-A244-749142C8892F}"/>
              </a:ext>
            </a:extLst>
          </p:cNvPr>
          <p:cNvSpPr/>
          <p:nvPr/>
        </p:nvSpPr>
        <p:spPr>
          <a:xfrm>
            <a:off x="7172132" y="4354419"/>
            <a:ext cx="1636002" cy="1347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Rechthoek 22">
            <a:extLst>
              <a:ext uri="{FF2B5EF4-FFF2-40B4-BE49-F238E27FC236}">
                <a16:creationId xmlns:a16="http://schemas.microsoft.com/office/drawing/2014/main" id="{C3D87ED0-E0A8-425E-BE99-90C0A90B774C}"/>
              </a:ext>
            </a:extLst>
          </p:cNvPr>
          <p:cNvSpPr/>
          <p:nvPr/>
        </p:nvSpPr>
        <p:spPr>
          <a:xfrm>
            <a:off x="8881739" y="3248612"/>
            <a:ext cx="1385414" cy="1364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23">
            <a:extLst>
              <a:ext uri="{FF2B5EF4-FFF2-40B4-BE49-F238E27FC236}">
                <a16:creationId xmlns:a16="http://schemas.microsoft.com/office/drawing/2014/main" id="{99F694B4-61C0-4204-B82F-4D483B9875F7}"/>
              </a:ext>
            </a:extLst>
          </p:cNvPr>
          <p:cNvSpPr txBox="1"/>
          <p:nvPr/>
        </p:nvSpPr>
        <p:spPr>
          <a:xfrm>
            <a:off x="7135639" y="4064750"/>
            <a:ext cx="142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Impact" panose="020B0806030902050204" pitchFamily="34" charset="0"/>
              </a:rPr>
              <a:t>slecht</a:t>
            </a:r>
            <a:r>
              <a:rPr lang="en-US" sz="1600" dirty="0">
                <a:latin typeface="Impact" panose="020B0806030902050204" pitchFamily="34" charset="0"/>
              </a:rPr>
              <a:t> </a:t>
            </a:r>
            <a:r>
              <a:rPr lang="en-US" sz="1600" dirty="0" err="1">
                <a:latin typeface="Impact" panose="020B0806030902050204" pitchFamily="34" charset="0"/>
              </a:rPr>
              <a:t>wegdek</a:t>
            </a:r>
            <a:endParaRPr lang="nl-NL" sz="1600" dirty="0">
              <a:latin typeface="Impact" panose="020B0806030902050204" pitchFamily="34" charset="0"/>
            </a:endParaRPr>
          </a:p>
        </p:txBody>
      </p:sp>
      <p:sp>
        <p:nvSpPr>
          <p:cNvPr id="78" name="Tekstvak 24">
            <a:extLst>
              <a:ext uri="{FF2B5EF4-FFF2-40B4-BE49-F238E27FC236}">
                <a16:creationId xmlns:a16="http://schemas.microsoft.com/office/drawing/2014/main" id="{847FFA0B-E07D-4906-AB6E-56B2F02CC108}"/>
              </a:ext>
            </a:extLst>
          </p:cNvPr>
          <p:cNvSpPr txBox="1"/>
          <p:nvPr/>
        </p:nvSpPr>
        <p:spPr>
          <a:xfrm>
            <a:off x="7072877" y="2454354"/>
            <a:ext cx="1639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Impact" panose="020B0806030902050204" pitchFamily="34" charset="0"/>
              </a:rPr>
              <a:t>verleen</a:t>
            </a:r>
            <a:r>
              <a:rPr lang="en-US" sz="1600" dirty="0">
                <a:latin typeface="Impact" panose="020B0806030902050204" pitchFamily="34" charset="0"/>
              </a:rPr>
              <a:t> </a:t>
            </a:r>
            <a:r>
              <a:rPr lang="en-US" sz="1600" dirty="0" err="1">
                <a:latin typeface="Impact" panose="020B0806030902050204" pitchFamily="34" charset="0"/>
              </a:rPr>
              <a:t>voorrang</a:t>
            </a:r>
            <a:endParaRPr lang="nl-NL" sz="1600" dirty="0">
              <a:latin typeface="Impact" panose="020B0806030902050204" pitchFamily="34" charset="0"/>
            </a:endParaRPr>
          </a:p>
        </p:txBody>
      </p:sp>
      <p:sp>
        <p:nvSpPr>
          <p:cNvPr id="79" name="Tekstvak 25">
            <a:extLst>
              <a:ext uri="{FF2B5EF4-FFF2-40B4-BE49-F238E27FC236}">
                <a16:creationId xmlns:a16="http://schemas.microsoft.com/office/drawing/2014/main" id="{A47CDA81-55EF-4035-8A5B-2CC767773BE3}"/>
              </a:ext>
            </a:extLst>
          </p:cNvPr>
          <p:cNvSpPr txBox="1"/>
          <p:nvPr/>
        </p:nvSpPr>
        <p:spPr>
          <a:xfrm>
            <a:off x="8808134" y="2940193"/>
            <a:ext cx="157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Impact" panose="020B0806030902050204" pitchFamily="34" charset="0"/>
              </a:rPr>
              <a:t>maximumsnelheid</a:t>
            </a:r>
            <a:endParaRPr lang="nl-NL" sz="1400" dirty="0">
              <a:latin typeface="Impact" panose="020B0806030902050204" pitchFamily="34" charset="0"/>
            </a:endParaRPr>
          </a:p>
        </p:txBody>
      </p:sp>
      <p:sp>
        <p:nvSpPr>
          <p:cNvPr id="80" name="Rechthoek 26">
            <a:extLst>
              <a:ext uri="{FF2B5EF4-FFF2-40B4-BE49-F238E27FC236}">
                <a16:creationId xmlns:a16="http://schemas.microsoft.com/office/drawing/2014/main" id="{9A1CE461-76C3-4BEE-93D1-71529C8A2C7A}"/>
              </a:ext>
            </a:extLst>
          </p:cNvPr>
          <p:cNvSpPr/>
          <p:nvPr/>
        </p:nvSpPr>
        <p:spPr>
          <a:xfrm>
            <a:off x="7100181" y="2794569"/>
            <a:ext cx="1506288" cy="1283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1" name="Picture 2" descr="C:\Users\selsl\AppData\Local\Microsoft\Windows\Temporary Internet Files\Content.IE5\S8SWYGHC\Nederlands_verkeersbord_B6.svg[1].png">
            <a:extLst>
              <a:ext uri="{FF2B5EF4-FFF2-40B4-BE49-F238E27FC236}">
                <a16:creationId xmlns:a16="http://schemas.microsoft.com/office/drawing/2014/main" id="{540E2DC4-2523-4BE6-8B65-03777722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71" y="2940193"/>
            <a:ext cx="1392660" cy="11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3" descr="C:\Users\selsl\AppData\Local\Microsoft\Windows\Temporary Internet Files\Content.IE5\0BEYAWDP\Nederlands_verkeersbord_J1.svg[1].png">
            <a:extLst>
              <a:ext uri="{FF2B5EF4-FFF2-40B4-BE49-F238E27FC236}">
                <a16:creationId xmlns:a16="http://schemas.microsoft.com/office/drawing/2014/main" id="{18419BCC-3F39-4B54-A605-243BD6E0A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52" y="4064750"/>
            <a:ext cx="1455560" cy="12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B51D76EC-70BA-42DD-8462-FF365060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48" y="3536882"/>
            <a:ext cx="1251284" cy="125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:\Users\selsl\AppData\Local\Microsoft\Windows\Temporary Internet Files\Content.IE5\S8SWYGHC\Nederlands_verkeersbord_B6.svg[1].png">
            <a:extLst>
              <a:ext uri="{FF2B5EF4-FFF2-40B4-BE49-F238E27FC236}">
                <a16:creationId xmlns:a16="http://schemas.microsoft.com/office/drawing/2014/main" id="{956E65A5-8311-41B0-BC4C-A02E49602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07" y="2810068"/>
            <a:ext cx="1392660" cy="11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 descr="C:\Users\selsl\AppData\Local\Microsoft\Windows\Temporary Internet Files\Content.IE5\0BEYAWDP\Nederlands_verkeersbord_J1.svg[1].png">
            <a:extLst>
              <a:ext uri="{FF2B5EF4-FFF2-40B4-BE49-F238E27FC236}">
                <a16:creationId xmlns:a16="http://schemas.microsoft.com/office/drawing/2014/main" id="{AA3EF5FA-3EFD-4943-B9E2-F2F82685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228" y="4387520"/>
            <a:ext cx="1455560" cy="12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F53C4726-0082-4404-A29E-1D49C35E7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39" y="3298646"/>
            <a:ext cx="1251284" cy="125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ijdelijke aanduiding voor tekst 2">
            <a:extLst>
              <a:ext uri="{FF2B5EF4-FFF2-40B4-BE49-F238E27FC236}">
                <a16:creationId xmlns:a16="http://schemas.microsoft.com/office/drawing/2014/main" id="{97B11326-8B14-459B-8F6F-30E44D65A288}"/>
              </a:ext>
            </a:extLst>
          </p:cNvPr>
          <p:cNvSpPr txBox="1">
            <a:spLocks/>
          </p:cNvSpPr>
          <p:nvPr/>
        </p:nvSpPr>
        <p:spPr>
          <a:xfrm>
            <a:off x="2059911" y="1617717"/>
            <a:ext cx="6754229" cy="532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0C0"/>
              </a:buClr>
              <a:buSzPct val="80000"/>
              <a:buNone/>
            </a:pPr>
            <a:r>
              <a:rPr lang="en-US" sz="2000" dirty="0">
                <a:latin typeface="Segoe UI Light" panose="020B0502040204020203" pitchFamily="34" charset="0"/>
              </a:rPr>
              <a:t>1. Data-</a:t>
            </a:r>
            <a:r>
              <a:rPr lang="en-US" sz="2000" dirty="0" err="1">
                <a:latin typeface="Segoe UI Light" panose="020B0502040204020203" pitchFamily="34" charset="0"/>
              </a:rPr>
              <a:t>preparatie</a:t>
            </a:r>
            <a:r>
              <a:rPr lang="en-US" sz="2000" dirty="0">
                <a:latin typeface="Segoe UI Light" panose="020B0502040204020203" pitchFamily="34" charset="0"/>
              </a:rPr>
              <a:t>: </a:t>
            </a:r>
            <a:r>
              <a:rPr lang="en-US" sz="2000" dirty="0" err="1">
                <a:latin typeface="Segoe UI Light" panose="020B0502040204020203" pitchFamily="34" charset="0"/>
              </a:rPr>
              <a:t>maken</a:t>
            </a:r>
            <a:r>
              <a:rPr lang="en-US" sz="2000" dirty="0">
                <a:latin typeface="Segoe UI Light" panose="020B0502040204020203" pitchFamily="34" charset="0"/>
              </a:rPr>
              <a:t> van </a:t>
            </a:r>
            <a:r>
              <a:rPr lang="en-US" sz="2000" dirty="0" err="1">
                <a:latin typeface="Segoe UI Light" panose="020B0502040204020203" pitchFamily="34" charset="0"/>
              </a:rPr>
              <a:t>een</a:t>
            </a:r>
            <a:r>
              <a:rPr lang="en-US" sz="2000" dirty="0">
                <a:latin typeface="Segoe UI Light" panose="020B0502040204020203" pitchFamily="34" charset="0"/>
              </a:rPr>
              <a:t> train- </a:t>
            </a:r>
            <a:r>
              <a:rPr lang="en-US" sz="2000" dirty="0" err="1">
                <a:latin typeface="Segoe UI Light" panose="020B0502040204020203" pitchFamily="34" charset="0"/>
              </a:rPr>
              <a:t>en</a:t>
            </a:r>
            <a:r>
              <a:rPr lang="en-US" sz="2000" dirty="0">
                <a:latin typeface="Segoe UI Light" panose="020B0502040204020203" pitchFamily="34" charset="0"/>
              </a:rPr>
              <a:t> </a:t>
            </a:r>
            <a:r>
              <a:rPr lang="en-US" sz="2000" dirty="0" err="1">
                <a:latin typeface="Segoe UI Light" panose="020B0502040204020203" pitchFamily="34" charset="0"/>
              </a:rPr>
              <a:t>testset</a:t>
            </a:r>
            <a:r>
              <a:rPr lang="en-US" sz="2000" dirty="0">
                <a:latin typeface="Segoe UI Light" panose="020B0502040204020203" pitchFamily="34" charset="0"/>
              </a:rPr>
              <a:t> (</a:t>
            </a:r>
            <a:r>
              <a:rPr lang="en-US" sz="2000" dirty="0" err="1">
                <a:latin typeface="Segoe UI Light" panose="020B0502040204020203" pitchFamily="34" charset="0"/>
              </a:rPr>
              <a:t>afbeeldingen</a:t>
            </a:r>
            <a:r>
              <a:rPr lang="en-US" sz="2000" dirty="0">
                <a:latin typeface="Segoe UI Light" panose="020B0502040204020203" pitchFamily="34" charset="0"/>
              </a:rPr>
              <a:t>, labels)</a:t>
            </a:r>
          </a:p>
          <a:p>
            <a:pPr>
              <a:buClr>
                <a:srgbClr val="0070C0"/>
              </a:buClr>
              <a:buSzPct val="80000"/>
              <a:buFont typeface="Arial" panose="020B0604020202020204" pitchFamily="34" charset="0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3200" dirty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8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/>
      <p:bldP spid="78" grpId="0"/>
      <p:bldP spid="79" grpId="0"/>
      <p:bldP spid="8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Steps to take</a:t>
            </a:r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6DC68DDA-4733-4E9A-89A1-61F612604E4C}"/>
              </a:ext>
            </a:extLst>
          </p:cNvPr>
          <p:cNvSpPr txBox="1">
            <a:spLocks/>
          </p:cNvSpPr>
          <p:nvPr/>
        </p:nvSpPr>
        <p:spPr>
          <a:xfrm>
            <a:off x="955639" y="1791000"/>
            <a:ext cx="10515601" cy="327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sz="2000" dirty="0">
                <a:latin typeface="Segoe UI Light" panose="020B0502040204020203" pitchFamily="34" charset="0"/>
              </a:rPr>
              <a:t>2. </a:t>
            </a:r>
            <a:r>
              <a:rPr lang="en-US" sz="2400" dirty="0" err="1">
                <a:latin typeface="Segoe UI Light" panose="020B0502040204020203" pitchFamily="34" charset="0"/>
              </a:rPr>
              <a:t>Trainen</a:t>
            </a:r>
            <a:r>
              <a:rPr lang="en-US" sz="2400" dirty="0">
                <a:latin typeface="Segoe UI Light" panose="020B0502040204020203" pitchFamily="34" charset="0"/>
              </a:rPr>
              <a:t> om </a:t>
            </a:r>
            <a:r>
              <a:rPr lang="en-US" sz="2400" dirty="0" err="1">
                <a:latin typeface="Segoe UI Light" panose="020B0502040204020203" pitchFamily="34" charset="0"/>
              </a:rPr>
              <a:t>een</a:t>
            </a:r>
            <a:r>
              <a:rPr lang="en-US" sz="2400" dirty="0">
                <a:latin typeface="Segoe UI Light" panose="020B0502040204020203" pitchFamily="34" charset="0"/>
              </a:rPr>
              <a:t> model </a:t>
            </a:r>
            <a:r>
              <a:rPr lang="en-US" sz="2400" dirty="0" err="1">
                <a:latin typeface="Segoe UI Light" panose="020B0502040204020203" pitchFamily="34" charset="0"/>
              </a:rPr>
              <a:t>te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genereren</a:t>
            </a:r>
            <a:r>
              <a:rPr lang="en-US" sz="2400" dirty="0">
                <a:latin typeface="Segoe UI Light" panose="020B0502040204020203" pitchFamily="34" charset="0"/>
              </a:rPr>
              <a:t>:</a:t>
            </a: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2400" dirty="0">
              <a:latin typeface="Segoe UI Light" panose="020B0502040204020203" pitchFamily="34" charset="0"/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2400" dirty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r>
              <a:rPr lang="en-US" sz="2400" dirty="0">
                <a:latin typeface="Segoe UI Light" panose="020B0502040204020203" pitchFamily="34" charset="0"/>
              </a:rPr>
              <a:t>Training </a:t>
            </a:r>
            <a:r>
              <a:rPr lang="en-US" sz="2400" dirty="0" err="1">
                <a:latin typeface="Segoe UI Light" panose="020B0502040204020203" pitchFamily="34" charset="0"/>
              </a:rPr>
              <a:t>kan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meerdere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dagen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duren</a:t>
            </a:r>
            <a:r>
              <a:rPr lang="en-US" sz="2400" dirty="0">
                <a:latin typeface="Segoe UI Light" panose="020B0502040204020203" pitchFamily="34" charset="0"/>
              </a:rPr>
              <a:t> op DGX (8 GPUs)</a:t>
            </a: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2400" dirty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2400" dirty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r>
              <a:rPr lang="en-US" sz="2400" dirty="0" err="1">
                <a:latin typeface="Segoe UI Light" panose="020B0502040204020203" pitchFamily="34" charset="0"/>
              </a:rPr>
              <a:t>Meerdere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keren</a:t>
            </a:r>
            <a:r>
              <a:rPr lang="en-US" sz="2400" dirty="0">
                <a:latin typeface="Segoe UI Light" panose="020B0502040204020203" pitchFamily="34" charset="0"/>
              </a:rPr>
              <a:t> model </a:t>
            </a:r>
            <a:r>
              <a:rPr lang="en-US" sz="2400" dirty="0" err="1">
                <a:latin typeface="Segoe UI Light" panose="020B0502040204020203" pitchFamily="34" charset="0"/>
              </a:rPr>
              <a:t>genereren</a:t>
            </a:r>
            <a:r>
              <a:rPr lang="en-US" sz="2400" dirty="0">
                <a:latin typeface="Segoe UI Light" panose="020B0502040204020203" pitchFamily="34" charset="0"/>
              </a:rPr>
              <a:t> om </a:t>
            </a:r>
            <a:r>
              <a:rPr lang="en-US" sz="2400" dirty="0" err="1">
                <a:latin typeface="Segoe UI Light" panose="020B0502040204020203" pitchFamily="34" charset="0"/>
              </a:rPr>
              <a:t>te</a:t>
            </a:r>
            <a:r>
              <a:rPr lang="en-US" sz="2400" dirty="0">
                <a:latin typeface="Segoe UI Light" panose="020B0502040204020203" pitchFamily="34" charset="0"/>
              </a:rPr>
              <a:t> </a:t>
            </a:r>
            <a:r>
              <a:rPr lang="en-US" sz="2400" dirty="0" err="1">
                <a:latin typeface="Segoe UI Light" panose="020B0502040204020203" pitchFamily="34" charset="0"/>
              </a:rPr>
              <a:t>kijken</a:t>
            </a:r>
            <a:r>
              <a:rPr lang="en-US" sz="2400" dirty="0">
                <a:latin typeface="Segoe UI Light" panose="020B0502040204020203" pitchFamily="34" charset="0"/>
              </a:rPr>
              <a:t> wat de </a:t>
            </a:r>
            <a:r>
              <a:rPr lang="en-US" sz="2400" dirty="0" err="1">
                <a:latin typeface="Segoe UI Light" panose="020B0502040204020203" pitchFamily="34" charset="0"/>
              </a:rPr>
              <a:t>beste</a:t>
            </a:r>
            <a:r>
              <a:rPr lang="en-US" sz="2400" dirty="0">
                <a:latin typeface="Segoe UI Light" panose="020B0502040204020203" pitchFamily="34" charset="0"/>
              </a:rPr>
              <a:t> parameters </a:t>
            </a:r>
            <a:r>
              <a:rPr lang="en-US" sz="2400" dirty="0" err="1">
                <a:latin typeface="Segoe UI Light" panose="020B0502040204020203" pitchFamily="34" charset="0"/>
              </a:rPr>
              <a:t>zijn</a:t>
            </a:r>
            <a:endParaRPr lang="en-US" sz="2400" dirty="0">
              <a:latin typeface="Segoe UI Light" panose="020B0502040204020203" pitchFamily="34" charset="0"/>
            </a:endParaRPr>
          </a:p>
          <a:p>
            <a:pPr>
              <a:buClr>
                <a:srgbClr val="0070C0"/>
              </a:buClr>
              <a:buSzPct val="80000"/>
              <a:buFontTx/>
              <a:buChar char="-"/>
            </a:pPr>
            <a:endParaRPr lang="en-US" sz="5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  <a:buFont typeface="Arial" panose="020B0604020202020204" pitchFamily="34" charset="0"/>
              <a:buAutoNum type="arabicPeriod"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r>
              <a:rPr lang="en-US" sz="800" dirty="0">
                <a:solidFill>
                  <a:srgbClr val="0070C0"/>
                </a:solidFill>
              </a:rPr>
              <a:t>              </a:t>
            </a: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marL="1143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  <a:buSzPct val="80000"/>
            </a:pPr>
            <a:endParaRPr lang="en-US" sz="800" dirty="0">
              <a:solidFill>
                <a:srgbClr val="0070C0"/>
              </a:solidFill>
            </a:endParaRPr>
          </a:p>
          <a:p>
            <a:pPr marL="139700" indent="0">
              <a:buClr>
                <a:srgbClr val="0070C0"/>
              </a:buClr>
              <a:buSzPct val="80000"/>
              <a:buFont typeface="Arial" panose="020B0604020202020204" pitchFamily="34" charset="0"/>
              <a:buNone/>
            </a:pPr>
            <a:endParaRPr lang="en-US" sz="8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7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700" dirty="0">
              <a:solidFill>
                <a:srgbClr val="0070C0"/>
              </a:solidFill>
            </a:endParaRPr>
          </a:p>
          <a:p>
            <a:pPr lvl="1">
              <a:buClr>
                <a:srgbClr val="0070C0"/>
              </a:buClr>
              <a:buSzPct val="80000"/>
            </a:pPr>
            <a:endParaRPr lang="en-US" sz="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lh5.googleusercontent.com/hmh_SQP8TfbFjPfu9YPc6ySB2aXo_2ONwd-b37nUxIwWSelgo1qs01MvTTTdcfO0_T0lslltwWcsTwuMTbPLj5r2OjRrD9gGtWETImHOYVb4x69XhlPA1bmMoMyySniSdy7_Au6ajZA">
            <a:extLst>
              <a:ext uri="{FF2B5EF4-FFF2-40B4-BE49-F238E27FC236}">
                <a16:creationId xmlns:a16="http://schemas.microsoft.com/office/drawing/2014/main" id="{07438426-E163-4CCD-A8B4-53E221BE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06" y="1880519"/>
            <a:ext cx="7081684" cy="3540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E02CCE0-CFB1-443E-8D4E-EC37B049F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2" t="39268" r="52010" b="30366"/>
          <a:stretch/>
        </p:blipFill>
        <p:spPr bwMode="auto">
          <a:xfrm>
            <a:off x="605342" y="1880519"/>
            <a:ext cx="3753639" cy="3540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82593102-F8B1-4F18-ACF7-70AAAA257FCA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10994052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Traffic sign detection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pic>
        <p:nvPicPr>
          <p:cNvPr id="10" name="Picture 2" descr="Image result for rijkslogo">
            <a:extLst>
              <a:ext uri="{FF2B5EF4-FFF2-40B4-BE49-F238E27FC236}">
                <a16:creationId xmlns:a16="http://schemas.microsoft.com/office/drawing/2014/main" id="{EE77CA73-8D58-4AAA-8AC3-D3789F4B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67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7">
            <a:extLst>
              <a:ext uri="{FF2B5EF4-FFF2-40B4-BE49-F238E27FC236}">
                <a16:creationId xmlns:a16="http://schemas.microsoft.com/office/drawing/2014/main" id="{BF2E51A8-3199-4180-9657-1C5463B1F4DA}"/>
              </a:ext>
            </a:extLst>
          </p:cNvPr>
          <p:cNvSpPr txBox="1">
            <a:spLocks noChangeArrowheads="1"/>
          </p:cNvSpPr>
          <p:nvPr/>
        </p:nvSpPr>
        <p:spPr>
          <a:xfrm>
            <a:off x="760413" y="354467"/>
            <a:ext cx="6452589" cy="5916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6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ＭＳ Ｐゴシック" panose="020B0600070205080204" pitchFamily="34" charset="-128"/>
              </a:rPr>
              <a:t>Which part of ml exactly?</a:t>
            </a:r>
            <a:endParaRPr kumimoji="0" lang="en-US" altLang="en-US" sz="36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ＭＳ Ｐゴシック" panose="020B0600070205080204" pitchFamily="34" charset="-128"/>
              <a:cs typeface="+mj-cs"/>
            </a:endParaRPr>
          </a:p>
        </p:txBody>
      </p:sp>
      <p:pic>
        <p:nvPicPr>
          <p:cNvPr id="30" name="Picture 2" descr="Image result for rijkslogo">
            <a:extLst>
              <a:ext uri="{FF2B5EF4-FFF2-40B4-BE49-F238E27FC236}">
                <a16:creationId xmlns:a16="http://schemas.microsoft.com/office/drawing/2014/main" id="{B249A830-3CAF-4A93-84D6-36441C7A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CF288-7D49-4989-999A-69D7A57314B6}"/>
              </a:ext>
            </a:extLst>
          </p:cNvPr>
          <p:cNvGrpSpPr/>
          <p:nvPr/>
        </p:nvGrpSpPr>
        <p:grpSpPr>
          <a:xfrm>
            <a:off x="675562" y="1227338"/>
            <a:ext cx="11640151" cy="5168084"/>
            <a:chOff x="675562" y="1227338"/>
            <a:chExt cx="11640151" cy="516808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54C0BB-F782-4384-BA70-660FB761348D}"/>
                </a:ext>
              </a:extLst>
            </p:cNvPr>
            <p:cNvGrpSpPr/>
            <p:nvPr/>
          </p:nvGrpSpPr>
          <p:grpSpPr>
            <a:xfrm>
              <a:off x="675562" y="1227338"/>
              <a:ext cx="6622290" cy="5168084"/>
              <a:chOff x="675562" y="1227338"/>
              <a:chExt cx="6622290" cy="5168084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B186AC7C-937E-4369-B47B-BDA188969E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4704"/>
              <a:stretch/>
            </p:blipFill>
            <p:spPr bwMode="auto">
              <a:xfrm>
                <a:off x="675562" y="1227338"/>
                <a:ext cx="6622290" cy="4931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C306F43-9D8F-471E-A336-4EA9402312D1}"/>
                  </a:ext>
                </a:extLst>
              </p:cNvPr>
              <p:cNvSpPr/>
              <p:nvPr/>
            </p:nvSpPr>
            <p:spPr>
              <a:xfrm>
                <a:off x="3926541" y="5696175"/>
                <a:ext cx="225910" cy="699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BD231A-7CE0-4349-8AB9-729B0B1189C6}"/>
                  </a:ext>
                </a:extLst>
              </p:cNvPr>
              <p:cNvSpPr/>
              <p:nvPr/>
            </p:nvSpPr>
            <p:spPr>
              <a:xfrm rot="156013">
                <a:off x="3377445" y="3315499"/>
                <a:ext cx="263601" cy="699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E8C4558-0CDB-44AA-8DFA-984A3950225F}"/>
                  </a:ext>
                </a:extLst>
              </p:cNvPr>
              <p:cNvSpPr/>
              <p:nvPr/>
            </p:nvSpPr>
            <p:spPr>
              <a:xfrm rot="253957">
                <a:off x="4504774" y="3329143"/>
                <a:ext cx="336350" cy="699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3C49144-6651-4E1D-B45B-6DD3AB50093C}"/>
                  </a:ext>
                </a:extLst>
              </p:cNvPr>
              <p:cNvSpPr/>
              <p:nvPr/>
            </p:nvSpPr>
            <p:spPr>
              <a:xfrm>
                <a:off x="3213916" y="3602232"/>
                <a:ext cx="1891483" cy="11657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527B60F-9B51-4554-91CD-DCCEA6436640}"/>
                  </a:ext>
                </a:extLst>
              </p:cNvPr>
              <p:cNvSpPr/>
              <p:nvPr/>
            </p:nvSpPr>
            <p:spPr>
              <a:xfrm>
                <a:off x="3516086" y="3309257"/>
                <a:ext cx="446314" cy="1491343"/>
              </a:xfrm>
              <a:custGeom>
                <a:avLst/>
                <a:gdLst>
                  <a:gd name="connsiteX0" fmla="*/ 446314 w 446314"/>
                  <a:gd name="connsiteY0" fmla="*/ 1491343 h 1491343"/>
                  <a:gd name="connsiteX1" fmla="*/ 195943 w 446314"/>
                  <a:gd name="connsiteY1" fmla="*/ 908957 h 1491343"/>
                  <a:gd name="connsiteX2" fmla="*/ 0 w 446314"/>
                  <a:gd name="connsiteY2" fmla="*/ 0 h 1491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6314" h="1491343">
                    <a:moveTo>
                      <a:pt x="446314" y="1491343"/>
                    </a:moveTo>
                    <a:cubicBezTo>
                      <a:pt x="358321" y="1324428"/>
                      <a:pt x="270329" y="1157514"/>
                      <a:pt x="195943" y="908957"/>
                    </a:cubicBezTo>
                    <a:cubicBezTo>
                      <a:pt x="121557" y="660400"/>
                      <a:pt x="60778" y="330200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5807AD2-FA3B-450C-A01B-34B311835825}"/>
                  </a:ext>
                </a:extLst>
              </p:cNvPr>
              <p:cNvSpPr/>
              <p:nvPr/>
            </p:nvSpPr>
            <p:spPr>
              <a:xfrm>
                <a:off x="4038600" y="3320143"/>
                <a:ext cx="737907" cy="1458686"/>
              </a:xfrm>
              <a:custGeom>
                <a:avLst/>
                <a:gdLst>
                  <a:gd name="connsiteX0" fmla="*/ 0 w 737907"/>
                  <a:gd name="connsiteY0" fmla="*/ 1458686 h 1458686"/>
                  <a:gd name="connsiteX1" fmla="*/ 625929 w 737907"/>
                  <a:gd name="connsiteY1" fmla="*/ 947057 h 1458686"/>
                  <a:gd name="connsiteX2" fmla="*/ 734786 w 737907"/>
                  <a:gd name="connsiteY2" fmla="*/ 0 h 145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7907" h="1458686">
                    <a:moveTo>
                      <a:pt x="0" y="1458686"/>
                    </a:moveTo>
                    <a:cubicBezTo>
                      <a:pt x="251732" y="1324428"/>
                      <a:pt x="503465" y="1190171"/>
                      <a:pt x="625929" y="947057"/>
                    </a:cubicBezTo>
                    <a:cubicBezTo>
                      <a:pt x="748393" y="703943"/>
                      <a:pt x="741589" y="351971"/>
                      <a:pt x="73478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4329F99-9C2C-4DA2-ACCF-EF8DC8787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092"/>
            <a:stretch/>
          </p:blipFill>
          <p:spPr bwMode="auto">
            <a:xfrm>
              <a:off x="7571230" y="3894268"/>
              <a:ext cx="4744483" cy="1834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78AEC78F-E894-4F92-BD25-27195ECB9851}"/>
                </a:ext>
              </a:extLst>
            </p:cNvPr>
            <p:cNvSpPr/>
            <p:nvPr/>
          </p:nvSpPr>
          <p:spPr>
            <a:xfrm>
              <a:off x="5190564" y="3270061"/>
              <a:ext cx="4884718" cy="624207"/>
            </a:xfrm>
            <a:custGeom>
              <a:avLst/>
              <a:gdLst>
                <a:gd name="connsiteX0" fmla="*/ 0 w 4884718"/>
                <a:gd name="connsiteY0" fmla="*/ 32537 h 624207"/>
                <a:gd name="connsiteX1" fmla="*/ 661595 w 4884718"/>
                <a:gd name="connsiteY1" fmla="*/ 322993 h 624207"/>
                <a:gd name="connsiteX2" fmla="*/ 2872292 w 4884718"/>
                <a:gd name="connsiteY2" fmla="*/ 264 h 624207"/>
                <a:gd name="connsiteX3" fmla="*/ 4636546 w 4884718"/>
                <a:gd name="connsiteY3" fmla="*/ 274584 h 624207"/>
                <a:gd name="connsiteX4" fmla="*/ 4830184 w 4884718"/>
                <a:gd name="connsiteY4" fmla="*/ 624207 h 62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4718" h="624207">
                  <a:moveTo>
                    <a:pt x="0" y="32537"/>
                  </a:moveTo>
                  <a:cubicBezTo>
                    <a:pt x="91440" y="180454"/>
                    <a:pt x="182880" y="328372"/>
                    <a:pt x="661595" y="322993"/>
                  </a:cubicBezTo>
                  <a:cubicBezTo>
                    <a:pt x="1140310" y="317614"/>
                    <a:pt x="2209800" y="8332"/>
                    <a:pt x="2872292" y="264"/>
                  </a:cubicBezTo>
                  <a:cubicBezTo>
                    <a:pt x="3534784" y="-7804"/>
                    <a:pt x="4310231" y="170594"/>
                    <a:pt x="4636546" y="274584"/>
                  </a:cubicBezTo>
                  <a:cubicBezTo>
                    <a:pt x="4962861" y="378574"/>
                    <a:pt x="4896522" y="501390"/>
                    <a:pt x="4830184" y="62420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84D056-FFBF-40A8-947B-7AFBB2F3D02F}"/>
              </a:ext>
            </a:extLst>
          </p:cNvPr>
          <p:cNvGrpSpPr/>
          <p:nvPr/>
        </p:nvGrpSpPr>
        <p:grpSpPr>
          <a:xfrm>
            <a:off x="584288" y="1061491"/>
            <a:ext cx="11259415" cy="5333931"/>
            <a:chOff x="584288" y="1061491"/>
            <a:chExt cx="11259415" cy="533393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EABF00E-1BCA-4CE6-A998-0A9D04125B43}"/>
                </a:ext>
              </a:extLst>
            </p:cNvPr>
            <p:cNvSpPr/>
            <p:nvPr/>
          </p:nvSpPr>
          <p:spPr>
            <a:xfrm>
              <a:off x="584288" y="3096986"/>
              <a:ext cx="2582609" cy="3227614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2F5ECB-EE72-460B-BAEC-474537CEC393}"/>
                </a:ext>
              </a:extLst>
            </p:cNvPr>
            <p:cNvSpPr/>
            <p:nvPr/>
          </p:nvSpPr>
          <p:spPr>
            <a:xfrm>
              <a:off x="5045446" y="4136571"/>
              <a:ext cx="2582609" cy="2258851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7232FBA-0C60-4442-AC05-F55842896DEA}"/>
                </a:ext>
              </a:extLst>
            </p:cNvPr>
            <p:cNvSpPr/>
            <p:nvPr/>
          </p:nvSpPr>
          <p:spPr>
            <a:xfrm rot="1052358">
              <a:off x="10688388" y="4084920"/>
              <a:ext cx="1155315" cy="44805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57E4FA1-EFFE-459C-8D17-A81C6FF65C48}"/>
                </a:ext>
              </a:extLst>
            </p:cNvPr>
            <p:cNvSpPr/>
            <p:nvPr/>
          </p:nvSpPr>
          <p:spPr>
            <a:xfrm>
              <a:off x="4167219" y="1242654"/>
              <a:ext cx="3692267" cy="1612029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29661F6-6435-4F17-9123-1513C94DF1BD}"/>
                </a:ext>
              </a:extLst>
            </p:cNvPr>
            <p:cNvSpPr/>
            <p:nvPr/>
          </p:nvSpPr>
          <p:spPr>
            <a:xfrm rot="5400000">
              <a:off x="6267689" y="2088144"/>
              <a:ext cx="442487" cy="194607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5E8C3BA-492A-4B99-9510-C6B83F294DCA}"/>
                </a:ext>
              </a:extLst>
            </p:cNvPr>
            <p:cNvSpPr/>
            <p:nvPr/>
          </p:nvSpPr>
          <p:spPr>
            <a:xfrm>
              <a:off x="675562" y="1061491"/>
              <a:ext cx="3454677" cy="2367509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305DE39-34E0-45B9-8699-D1460AA89EEA}"/>
                </a:ext>
              </a:extLst>
            </p:cNvPr>
            <p:cNvSpPr/>
            <p:nvPr/>
          </p:nvSpPr>
          <p:spPr>
            <a:xfrm>
              <a:off x="2257531" y="1387929"/>
              <a:ext cx="892628" cy="21591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DE0B691-CEE2-4087-A3E0-9E62AFED2290}"/>
                </a:ext>
              </a:extLst>
            </p:cNvPr>
            <p:cNvSpPr/>
            <p:nvPr/>
          </p:nvSpPr>
          <p:spPr>
            <a:xfrm rot="2731568">
              <a:off x="10416836" y="4560853"/>
              <a:ext cx="1511255" cy="75804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6427C9F-9930-4AAF-936D-4D9E2C098CE8}"/>
                </a:ext>
              </a:extLst>
            </p:cNvPr>
            <p:cNvSpPr/>
            <p:nvPr/>
          </p:nvSpPr>
          <p:spPr>
            <a:xfrm rot="18551945">
              <a:off x="8253613" y="4800425"/>
              <a:ext cx="1755069" cy="924808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E9DB555-CECB-412B-88C6-E4DA7A7D1415}"/>
                </a:ext>
              </a:extLst>
            </p:cNvPr>
            <p:cNvSpPr/>
            <p:nvPr/>
          </p:nvSpPr>
          <p:spPr>
            <a:xfrm rot="5400000">
              <a:off x="9644539" y="4660589"/>
              <a:ext cx="1456169" cy="123663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CE920B2-DEAF-47A3-9D3B-4EF4F8C99A51}"/>
                </a:ext>
              </a:extLst>
            </p:cNvPr>
            <p:cNvSpPr/>
            <p:nvPr/>
          </p:nvSpPr>
          <p:spPr>
            <a:xfrm rot="18551945" flipV="1">
              <a:off x="7952240" y="5009123"/>
              <a:ext cx="614278" cy="53956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FABAE40-5D8D-4F08-9BC6-983944310AD1}"/>
                </a:ext>
              </a:extLst>
            </p:cNvPr>
            <p:cNvSpPr/>
            <p:nvPr/>
          </p:nvSpPr>
          <p:spPr>
            <a:xfrm rot="16200000">
              <a:off x="3025247" y="3765473"/>
              <a:ext cx="1349829" cy="676881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4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9B83485-0321-43FC-BBB6-D7982DBFD8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" r="43302"/>
          <a:stretch/>
        </p:blipFill>
        <p:spPr>
          <a:xfrm>
            <a:off x="-243754" y="0"/>
            <a:ext cx="696277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54331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190148" y="613458"/>
            <a:ext cx="604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MACHINE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LEARNING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341596" y="3039637"/>
            <a:ext cx="3465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(CLASSIFICATION)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5DF48A-148D-44B8-AAE8-51BDA38AD99C}"/>
              </a:ext>
            </a:extLst>
          </p:cNvPr>
          <p:cNvSpPr txBox="1"/>
          <p:nvPr/>
        </p:nvSpPr>
        <p:spPr>
          <a:xfrm>
            <a:off x="8188084" y="3039636"/>
            <a:ext cx="3095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UNSUPERVISED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(clustering)</a:t>
            </a:r>
          </a:p>
        </p:txBody>
      </p:sp>
      <p:pic>
        <p:nvPicPr>
          <p:cNvPr id="7" name="Picture 2" descr="Image result for rijkslogo">
            <a:extLst>
              <a:ext uri="{FF2B5EF4-FFF2-40B4-BE49-F238E27FC236}">
                <a16:creationId xmlns:a16="http://schemas.microsoft.com/office/drawing/2014/main" id="{BD880D37-DD33-46BB-8BA4-E23A9FC3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1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CF5FE471-26CB-4C0D-AC79-62CCF95C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9" r="-7"/>
          <a:stretch/>
        </p:blipFill>
        <p:spPr>
          <a:xfrm>
            <a:off x="-218941" y="0"/>
            <a:ext cx="1241094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922471" y="2829630"/>
                <a:ext cx="6347058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11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471" y="2829630"/>
                <a:ext cx="6347058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/>
          <p:cNvGrpSpPr/>
          <p:nvPr/>
        </p:nvGrpSpPr>
        <p:grpSpPr>
          <a:xfrm>
            <a:off x="2429722" y="4880972"/>
            <a:ext cx="1931939" cy="919834"/>
            <a:chOff x="2429722" y="4224669"/>
            <a:chExt cx="1931939" cy="919834"/>
          </a:xfrm>
        </p:grpSpPr>
        <p:sp>
          <p:nvSpPr>
            <p:cNvPr id="89" name="Right Brace 88"/>
            <p:cNvSpPr/>
            <p:nvPr/>
          </p:nvSpPr>
          <p:spPr>
            <a:xfrm rot="5400000">
              <a:off x="3253562" y="3905692"/>
              <a:ext cx="276446" cy="914400"/>
            </a:xfrm>
            <a:prstGeom prst="righ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429722" y="4682838"/>
              <a:ext cx="1931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output / label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530399" y="4880972"/>
            <a:ext cx="2143793" cy="944643"/>
            <a:chOff x="6530399" y="4224669"/>
            <a:chExt cx="2143793" cy="944643"/>
          </a:xfrm>
        </p:grpSpPr>
        <p:sp>
          <p:nvSpPr>
            <p:cNvPr id="92" name="Right Brace 91"/>
            <p:cNvSpPr/>
            <p:nvPr/>
          </p:nvSpPr>
          <p:spPr>
            <a:xfrm rot="5400000">
              <a:off x="7446335" y="3905692"/>
              <a:ext cx="276446" cy="914400"/>
            </a:xfrm>
            <a:prstGeom prst="righ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530399" y="4707647"/>
              <a:ext cx="2143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input / features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3074185" y="1047131"/>
            <a:ext cx="604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MACHINE LEARNING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845434" y="1933178"/>
            <a:ext cx="250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 Black" panose="020B0A02040204020203" pitchFamily="34" charset="0"/>
                <a:cs typeface="Segoe UI Black" panose="020B0A02040204020203" pitchFamily="34" charset="0"/>
              </a:rPr>
              <a:t>SUPERVISED</a:t>
            </a:r>
          </a:p>
        </p:txBody>
      </p:sp>
      <p:pic>
        <p:nvPicPr>
          <p:cNvPr id="12" name="Picture 2" descr="Image result for rijkslogo">
            <a:extLst>
              <a:ext uri="{FF2B5EF4-FFF2-40B4-BE49-F238E27FC236}">
                <a16:creationId xmlns:a16="http://schemas.microsoft.com/office/drawing/2014/main" id="{4AFEA267-42A0-4723-97CC-96E693826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350608" cy="61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86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Ingredients for machine learning</a:t>
            </a:r>
          </a:p>
        </p:txBody>
      </p:sp>
      <p:pic>
        <p:nvPicPr>
          <p:cNvPr id="16" name="Picture 2" descr="Image result for rijkslogo">
            <a:extLst>
              <a:ext uri="{FF2B5EF4-FFF2-40B4-BE49-F238E27FC236}">
                <a16:creationId xmlns:a16="http://schemas.microsoft.com/office/drawing/2014/main" id="{D6815A42-E177-4D8D-96EC-BDEABC41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12" y="0"/>
            <a:ext cx="202588" cy="354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564AC07D-426A-4AFA-A31A-ABD8F4DDD62C}"/>
              </a:ext>
            </a:extLst>
          </p:cNvPr>
          <p:cNvSpPr txBox="1">
            <a:spLocks/>
          </p:cNvSpPr>
          <p:nvPr/>
        </p:nvSpPr>
        <p:spPr>
          <a:xfrm>
            <a:off x="1763871" y="1807520"/>
            <a:ext cx="6739279" cy="48094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B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8" name="Straight Connector 5">
            <a:extLst>
              <a:ext uri="{FF2B5EF4-FFF2-40B4-BE49-F238E27FC236}">
                <a16:creationId xmlns:a16="http://schemas.microsoft.com/office/drawing/2014/main" id="{7DC6E88D-C967-4BE3-925C-1EEC6CE4D7B6}"/>
              </a:ext>
            </a:extLst>
          </p:cNvPr>
          <p:cNvCxnSpPr/>
          <p:nvPr/>
        </p:nvCxnSpPr>
        <p:spPr>
          <a:xfrm flipV="1">
            <a:off x="7916531" y="1645886"/>
            <a:ext cx="592667" cy="8805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9512DC1A-95BA-4F69-89DE-E461701E27C6}"/>
              </a:ext>
            </a:extLst>
          </p:cNvPr>
          <p:cNvSpPr txBox="1"/>
          <p:nvPr/>
        </p:nvSpPr>
        <p:spPr>
          <a:xfrm>
            <a:off x="8479561" y="1149174"/>
            <a:ext cx="122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zwartpixels</a:t>
            </a:r>
            <a:endParaRPr lang="x-none" sz="1800" dirty="0"/>
          </a:p>
        </p:txBody>
      </p:sp>
      <p:cxnSp>
        <p:nvCxnSpPr>
          <p:cNvPr id="20" name="Straight Connector 81">
            <a:extLst>
              <a:ext uri="{FF2B5EF4-FFF2-40B4-BE49-F238E27FC236}">
                <a16:creationId xmlns:a16="http://schemas.microsoft.com/office/drawing/2014/main" id="{2F5F6904-2710-47C6-A8DD-600AF2EC5648}"/>
              </a:ext>
            </a:extLst>
          </p:cNvPr>
          <p:cNvCxnSpPr>
            <a:cxnSpLocks/>
          </p:cNvCxnSpPr>
          <p:nvPr/>
        </p:nvCxnSpPr>
        <p:spPr>
          <a:xfrm>
            <a:off x="8632346" y="3502907"/>
            <a:ext cx="98598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82">
            <a:extLst>
              <a:ext uri="{FF2B5EF4-FFF2-40B4-BE49-F238E27FC236}">
                <a16:creationId xmlns:a16="http://schemas.microsoft.com/office/drawing/2014/main" id="{93B7AC35-05F9-4A8A-8F59-240A75B93E63}"/>
              </a:ext>
            </a:extLst>
          </p:cNvPr>
          <p:cNvSpPr txBox="1"/>
          <p:nvPr/>
        </p:nvSpPr>
        <p:spPr>
          <a:xfrm>
            <a:off x="9813064" y="3331402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vorm</a:t>
            </a:r>
            <a:endParaRPr lang="x-none" sz="1800" dirty="0"/>
          </a:p>
        </p:txBody>
      </p:sp>
      <p:cxnSp>
        <p:nvCxnSpPr>
          <p:cNvPr id="22" name="Straight Connector 83">
            <a:extLst>
              <a:ext uri="{FF2B5EF4-FFF2-40B4-BE49-F238E27FC236}">
                <a16:creationId xmlns:a16="http://schemas.microsoft.com/office/drawing/2014/main" id="{EB5BD44D-C57D-4718-9997-A99D3CE4E00C}"/>
              </a:ext>
            </a:extLst>
          </p:cNvPr>
          <p:cNvCxnSpPr>
            <a:cxnSpLocks/>
          </p:cNvCxnSpPr>
          <p:nvPr/>
        </p:nvCxnSpPr>
        <p:spPr>
          <a:xfrm>
            <a:off x="8382579" y="4434242"/>
            <a:ext cx="985982" cy="8466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84">
            <a:extLst>
              <a:ext uri="{FF2B5EF4-FFF2-40B4-BE49-F238E27FC236}">
                <a16:creationId xmlns:a16="http://schemas.microsoft.com/office/drawing/2014/main" id="{A8D9F371-F117-4E3C-906A-29B81EBB8AB3}"/>
              </a:ext>
            </a:extLst>
          </p:cNvPr>
          <p:cNvSpPr txBox="1"/>
          <p:nvPr/>
        </p:nvSpPr>
        <p:spPr>
          <a:xfrm>
            <a:off x="9476234" y="52682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kleur</a:t>
            </a:r>
            <a:endParaRPr lang="x-non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A45E862E-81F6-4380-9D47-877F2D9944CA}"/>
                  </a:ext>
                </a:extLst>
              </p:cNvPr>
              <p:cNvSpPr txBox="1"/>
              <p:nvPr/>
            </p:nvSpPr>
            <p:spPr>
              <a:xfrm>
                <a:off x="1470912" y="2834172"/>
                <a:ext cx="40427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𝑦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𝑋</m:t>
                      </m:r>
                      <m:r>
                        <a:rPr kumimoji="0" lang="en-US" sz="7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A45E862E-81F6-4380-9D47-877F2D99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912" y="2834172"/>
                <a:ext cx="4042773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51E1DA5E-B88C-4D0B-A2CD-BDFA93B0B051}"/>
                  </a:ext>
                </a:extLst>
              </p:cNvPr>
              <p:cNvSpPr txBox="1"/>
              <p:nvPr/>
            </p:nvSpPr>
            <p:spPr>
              <a:xfrm>
                <a:off x="1310850" y="5524870"/>
                <a:ext cx="74064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𝑉𝑒𝑟𝑘𝑒𝑒𝑟𝑠𝑏𝑜𝑟𝑑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𝑓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(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𝑧𝑤𝑎𝑟𝑡𝑝𝑖𝑥𝑒𝑙𝑠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𝑣𝑜𝑟𝑚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,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𝑘𝑙𝑒𝑢𝑟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Black" panose="020B0A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51E1DA5E-B88C-4D0B-A2CD-BDFA93B0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850" y="5524870"/>
                <a:ext cx="74064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4" descr="C:\Users\selsl\AppData\Local\Microsoft\Windows\Temporary Internet Files\Content.IE5\1HYFH6QS\1200px-Nederlands_verkeersbord_A1.svg[1].png">
            <a:extLst>
              <a:ext uri="{FF2B5EF4-FFF2-40B4-BE49-F238E27FC236}">
                <a16:creationId xmlns:a16="http://schemas.microsoft.com/office/drawing/2014/main" id="{7AE79533-F176-4433-A2F8-D908BE2E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04" y="2829546"/>
            <a:ext cx="1433729" cy="14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94">
            <a:extLst>
              <a:ext uri="{FF2B5EF4-FFF2-40B4-BE49-F238E27FC236}">
                <a16:creationId xmlns:a16="http://schemas.microsoft.com/office/drawing/2014/main" id="{53F9B29F-4334-423F-B48B-AF34F82EAD46}"/>
              </a:ext>
            </a:extLst>
          </p:cNvPr>
          <p:cNvGrpSpPr/>
          <p:nvPr/>
        </p:nvGrpSpPr>
        <p:grpSpPr>
          <a:xfrm>
            <a:off x="1280609" y="4289220"/>
            <a:ext cx="1106392" cy="724308"/>
            <a:chOff x="2406138" y="4224669"/>
            <a:chExt cx="1979102" cy="1263521"/>
          </a:xfrm>
        </p:grpSpPr>
        <p:sp>
          <p:nvSpPr>
            <p:cNvPr id="28" name="Right Brace 88">
              <a:extLst>
                <a:ext uri="{FF2B5EF4-FFF2-40B4-BE49-F238E27FC236}">
                  <a16:creationId xmlns:a16="http://schemas.microsoft.com/office/drawing/2014/main" id="{797F23F3-76E7-47D8-847F-374A71CA0912}"/>
                </a:ext>
              </a:extLst>
            </p:cNvPr>
            <p:cNvSpPr/>
            <p:nvPr/>
          </p:nvSpPr>
          <p:spPr>
            <a:xfrm rot="5400000">
              <a:off x="3253562" y="3905692"/>
              <a:ext cx="276446" cy="914400"/>
            </a:xfrm>
            <a:prstGeom prst="righ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90">
              <a:extLst>
                <a:ext uri="{FF2B5EF4-FFF2-40B4-BE49-F238E27FC236}">
                  <a16:creationId xmlns:a16="http://schemas.microsoft.com/office/drawing/2014/main" id="{9E7228E1-D1EA-44D0-992B-6CBDB1869433}"/>
                </a:ext>
              </a:extLst>
            </p:cNvPr>
            <p:cNvSpPr txBox="1"/>
            <p:nvPr/>
          </p:nvSpPr>
          <p:spPr>
            <a:xfrm>
              <a:off x="2406138" y="4682837"/>
              <a:ext cx="1979102" cy="805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output </a:t>
              </a:r>
            </a:p>
          </p:txBody>
        </p:sp>
      </p:grpSp>
      <p:grpSp>
        <p:nvGrpSpPr>
          <p:cNvPr id="30" name="Group 93">
            <a:extLst>
              <a:ext uri="{FF2B5EF4-FFF2-40B4-BE49-F238E27FC236}">
                <a16:creationId xmlns:a16="http://schemas.microsoft.com/office/drawing/2014/main" id="{2AECE79F-D292-451B-A084-ED12598A430F}"/>
              </a:ext>
            </a:extLst>
          </p:cNvPr>
          <p:cNvGrpSpPr/>
          <p:nvPr/>
        </p:nvGrpSpPr>
        <p:grpSpPr>
          <a:xfrm>
            <a:off x="2702004" y="4147857"/>
            <a:ext cx="2127313" cy="863178"/>
            <a:chOff x="6184087" y="4224669"/>
            <a:chExt cx="2836417" cy="863179"/>
          </a:xfrm>
        </p:grpSpPr>
        <p:sp>
          <p:nvSpPr>
            <p:cNvPr id="31" name="Right Brace 91">
              <a:extLst>
                <a:ext uri="{FF2B5EF4-FFF2-40B4-BE49-F238E27FC236}">
                  <a16:creationId xmlns:a16="http://schemas.microsoft.com/office/drawing/2014/main" id="{964E2E06-E653-45D6-AABB-44BE336BBE9B}"/>
                </a:ext>
              </a:extLst>
            </p:cNvPr>
            <p:cNvSpPr/>
            <p:nvPr/>
          </p:nvSpPr>
          <p:spPr>
            <a:xfrm rot="5400000">
              <a:off x="7446335" y="3905692"/>
              <a:ext cx="276446" cy="914400"/>
            </a:xfrm>
            <a:prstGeom prst="righ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92">
              <a:extLst>
                <a:ext uri="{FF2B5EF4-FFF2-40B4-BE49-F238E27FC236}">
                  <a16:creationId xmlns:a16="http://schemas.microsoft.com/office/drawing/2014/main" id="{4FC7C315-62BB-454C-99C7-3BF3B025AC9F}"/>
                </a:ext>
              </a:extLst>
            </p:cNvPr>
            <p:cNvSpPr txBox="1"/>
            <p:nvPr/>
          </p:nvSpPr>
          <p:spPr>
            <a:xfrm>
              <a:off x="6184087" y="4626183"/>
              <a:ext cx="2836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Segoe UI Black" panose="020B0A02040204020203" pitchFamily="34" charset="0"/>
                  <a:cs typeface="Segoe UI Black" panose="020B0A02040204020203" pitchFamily="34" charset="0"/>
                </a:rPr>
                <a:t>input /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92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FBEE704-5925-4EF7-8F8B-73FA6248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6" y="372538"/>
            <a:ext cx="10515600" cy="633600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sp>
        <p:nvSpPr>
          <p:cNvPr id="72" name="Tijdelijke aanduiding voor tekst 2">
            <a:extLst>
              <a:ext uri="{FF2B5EF4-FFF2-40B4-BE49-F238E27FC236}">
                <a16:creationId xmlns:a16="http://schemas.microsoft.com/office/drawing/2014/main" id="{ABD388F5-832E-4545-98D0-68D901CE9624}"/>
              </a:ext>
            </a:extLst>
          </p:cNvPr>
          <p:cNvSpPr txBox="1">
            <a:spLocks/>
          </p:cNvSpPr>
          <p:nvPr/>
        </p:nvSpPr>
        <p:spPr>
          <a:xfrm>
            <a:off x="955639" y="1791000"/>
            <a:ext cx="10515601" cy="327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The neuron</a:t>
            </a:r>
          </a:p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The activation function</a:t>
            </a:r>
          </a:p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How do neural networks work?</a:t>
            </a:r>
          </a:p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How do neural networks learn?</a:t>
            </a:r>
          </a:p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Backpropagation</a:t>
            </a:r>
          </a:p>
          <a:p>
            <a:pPr marL="457200" indent="-342900">
              <a:buClr>
                <a:srgbClr val="0070C0"/>
              </a:buClr>
              <a:buSzPct val="80000"/>
            </a:pPr>
            <a:r>
              <a:rPr lang="en-US" sz="2000" dirty="0">
                <a:latin typeface="Segoe UI Light" panose="020B0502040204020203" pitchFamily="34" charset="0"/>
              </a:rPr>
              <a:t>Gradient descent</a:t>
            </a:r>
          </a:p>
          <a:p>
            <a:pPr marL="285750" indent="-171450">
              <a:buClr>
                <a:srgbClr val="0070C0"/>
              </a:buClr>
              <a:buSzPct val="80000"/>
            </a:pPr>
            <a:endParaRPr lang="en-US" sz="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32610"/>
      </p:ext>
    </p:extLst>
  </p:cSld>
  <p:clrMapOvr>
    <a:masterClrMapping/>
  </p:clrMapOvr>
</p:sld>
</file>

<file path=ppt/theme/theme1.xml><?xml version="1.0" encoding="utf-8"?>
<a:theme xmlns:a="http://schemas.openxmlformats.org/drawingml/2006/main" name="BDR">
  <a:themeElements>
    <a:clrScheme name="bigdata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3C9BD5"/>
      </a:accent1>
      <a:accent2>
        <a:srgbClr val="A1C93A"/>
      </a:accent2>
      <a:accent3>
        <a:srgbClr val="187398"/>
      </a:accent3>
      <a:accent4>
        <a:srgbClr val="634DA9"/>
      </a:accent4>
      <a:accent5>
        <a:srgbClr val="C4232A"/>
      </a:accent5>
      <a:accent6>
        <a:srgbClr val="70AD47"/>
      </a:accent6>
      <a:hlink>
        <a:srgbClr val="3F84C5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DR PP template.potx" id="{96E6D8E9-3BF9-4D56-ACF8-C9AB86EA0F2C}" vid="{4D324913-086D-4713-A04E-7B38BF126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1411</Words>
  <Application>Microsoft Office PowerPoint</Application>
  <PresentationFormat>Widescreen</PresentationFormat>
  <Paragraphs>634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Cambria Math</vt:lpstr>
      <vt:lpstr>Droid Sans</vt:lpstr>
      <vt:lpstr>Impact</vt:lpstr>
      <vt:lpstr>Segoe UI Black</vt:lpstr>
      <vt:lpstr>Segoe UI Light</vt:lpstr>
      <vt:lpstr>Tahoma</vt:lpstr>
      <vt:lpstr>BDR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Ingredients for machine learning</vt:lpstr>
      <vt:lpstr>How does it work?</vt:lpstr>
      <vt:lpstr>The neuron</vt:lpstr>
      <vt:lpstr>The neuron</vt:lpstr>
      <vt:lpstr>The neuron</vt:lpstr>
      <vt:lpstr>The neuron</vt:lpstr>
      <vt:lpstr>The neuron</vt:lpstr>
      <vt:lpstr>The neuron</vt:lpstr>
      <vt:lpstr>The activation function</vt:lpstr>
      <vt:lpstr>The activation function</vt:lpstr>
      <vt:lpstr>The activation function</vt:lpstr>
      <vt:lpstr>The activation function</vt:lpstr>
      <vt:lpstr>The activation function</vt:lpstr>
      <vt:lpstr>The activation function</vt:lpstr>
      <vt:lpstr>Ingredients for machine learning</vt:lpstr>
      <vt:lpstr>How do neural networks work?</vt:lpstr>
      <vt:lpstr>How do neural networks work?</vt:lpstr>
      <vt:lpstr>How do neural networks work?</vt:lpstr>
      <vt:lpstr>How do neural networks learn?</vt:lpstr>
      <vt:lpstr>How do neural networks learn?</vt:lpstr>
      <vt:lpstr>How do neural networks learn?</vt:lpstr>
      <vt:lpstr>How do neural networks learn?</vt:lpstr>
      <vt:lpstr>How do neural networks learn?</vt:lpstr>
      <vt:lpstr>How do neural networks learn?</vt:lpstr>
      <vt:lpstr>Gradient descent</vt:lpstr>
      <vt:lpstr>But what are the input values for an image?</vt:lpstr>
      <vt:lpstr>convolution</vt:lpstr>
      <vt:lpstr>Steps to take</vt:lpstr>
      <vt:lpstr>Steps to take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Erdogan Taskesen</dc:creator>
  <cp:lastModifiedBy>Erdogan Taskesen</cp:lastModifiedBy>
  <cp:revision>151</cp:revision>
  <dcterms:created xsi:type="dcterms:W3CDTF">2019-06-18T09:00:10Z</dcterms:created>
  <dcterms:modified xsi:type="dcterms:W3CDTF">2022-10-06T09:00:15Z</dcterms:modified>
</cp:coreProperties>
</file>